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Saira Condensed" panose="020B0604020202020204" charset="0"/>
      <p:regular r:id="rId14"/>
    </p:embeddedFont>
    <p:embeddedFont>
      <p:font typeface="Saira Condensed Medium" panose="020B0604020202020204" charset="0"/>
      <p:regular r:id="rId15"/>
    </p:embeddedFont>
    <p:embeddedFont>
      <p:font typeface="Saira Condensed Ultra-Bold" panose="020B0604020202020204" charset="0"/>
      <p:regular r:id="rId16"/>
    </p:embeddedFont>
    <p:embeddedFont>
      <p:font typeface="TT Commons Pro Expanded" panose="020B0604020202020204" charset="0"/>
      <p:regular r:id="rId17"/>
    </p:embeddedFont>
    <p:embeddedFont>
      <p:font typeface="TT Commons Pro Expanded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490"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5555779" y="6172200"/>
            <a:ext cx="7176442" cy="1381824"/>
            <a:chOff x="0" y="0"/>
            <a:chExt cx="1443675" cy="277980"/>
          </a:xfrm>
        </p:grpSpPr>
        <p:sp>
          <p:nvSpPr>
            <p:cNvPr id="4" name="Freeform 4"/>
            <p:cNvSpPr/>
            <p:nvPr/>
          </p:nvSpPr>
          <p:spPr>
            <a:xfrm>
              <a:off x="0" y="0"/>
              <a:ext cx="1443675" cy="277980"/>
            </a:xfrm>
            <a:custGeom>
              <a:avLst/>
              <a:gdLst/>
              <a:ahLst/>
              <a:cxnLst/>
              <a:rect l="l" t="t" r="r" b="b"/>
              <a:pathLst>
                <a:path w="1443675" h="277980">
                  <a:moveTo>
                    <a:pt x="0" y="0"/>
                  </a:moveTo>
                  <a:lnTo>
                    <a:pt x="1443675" y="0"/>
                  </a:lnTo>
                  <a:lnTo>
                    <a:pt x="1443675" y="277980"/>
                  </a:lnTo>
                  <a:lnTo>
                    <a:pt x="0" y="277980"/>
                  </a:lnTo>
                  <a:close/>
                </a:path>
              </a:pathLst>
            </a:custGeom>
            <a:solidFill>
              <a:srgbClr val="FFFFFF"/>
            </a:solidFill>
          </p:spPr>
        </p:sp>
      </p:grpSp>
      <p:sp>
        <p:nvSpPr>
          <p:cNvPr id="5" name="TextBox 5"/>
          <p:cNvSpPr txBox="1"/>
          <p:nvPr/>
        </p:nvSpPr>
        <p:spPr>
          <a:xfrm>
            <a:off x="1968940" y="3343275"/>
            <a:ext cx="14284790" cy="2828925"/>
          </a:xfrm>
          <a:prstGeom prst="rect">
            <a:avLst/>
          </a:prstGeom>
        </p:spPr>
        <p:txBody>
          <a:bodyPr lIns="0" tIns="0" rIns="0" bIns="0" rtlCol="0" anchor="t">
            <a:spAutoFit/>
          </a:bodyPr>
          <a:lstStyle/>
          <a:p>
            <a:pPr algn="ctr">
              <a:lnSpc>
                <a:spcPts val="11099"/>
              </a:lnSpc>
            </a:pPr>
            <a:r>
              <a:rPr lang="en-US" sz="9999" dirty="0">
                <a:solidFill>
                  <a:srgbClr val="FFFFFF"/>
                </a:solidFill>
                <a:latin typeface="Saira Condensed Medium"/>
              </a:rPr>
              <a:t>DRONE DELIVERY SYSTEM </a:t>
            </a:r>
          </a:p>
          <a:p>
            <a:pPr algn="ctr">
              <a:lnSpc>
                <a:spcPts val="11099"/>
              </a:lnSpc>
            </a:pPr>
            <a:r>
              <a:rPr lang="en-US" sz="9999" dirty="0">
                <a:solidFill>
                  <a:srgbClr val="FFFFFF"/>
                </a:solidFill>
                <a:latin typeface="Saira Condensed Medium"/>
              </a:rPr>
              <a:t>FOR MEDICAL SUPPLIES</a:t>
            </a:r>
          </a:p>
        </p:txBody>
      </p:sp>
      <p:sp>
        <p:nvSpPr>
          <p:cNvPr id="6" name="Freeform 6"/>
          <p:cNvSpPr/>
          <p:nvPr/>
        </p:nvSpPr>
        <p:spPr>
          <a:xfrm>
            <a:off x="438008" y="6172200"/>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729848" y="1095375"/>
            <a:ext cx="10828304" cy="539115"/>
          </a:xfrm>
          <a:prstGeom prst="rect">
            <a:avLst/>
          </a:prstGeom>
        </p:spPr>
        <p:txBody>
          <a:bodyPr lIns="0" tIns="0" rIns="0" bIns="0" rtlCol="0" anchor="t">
            <a:spAutoFit/>
          </a:bodyPr>
          <a:lstStyle/>
          <a:p>
            <a:pPr algn="ctr">
              <a:lnSpc>
                <a:spcPts val="4079"/>
              </a:lnSpc>
            </a:pPr>
            <a:r>
              <a:rPr lang="en-US" sz="3999">
                <a:solidFill>
                  <a:srgbClr val="FFFFFF"/>
                </a:solidFill>
                <a:latin typeface="TT Commons Pro Expanded"/>
              </a:rPr>
              <a:t>AI Fusion</a:t>
            </a:r>
          </a:p>
        </p:txBody>
      </p:sp>
      <p:sp>
        <p:nvSpPr>
          <p:cNvPr id="8" name="Freeform 8"/>
          <p:cNvSpPr/>
          <p:nvPr/>
        </p:nvSpPr>
        <p:spPr>
          <a:xfrm flipV="1">
            <a:off x="438008" y="-428625"/>
            <a:ext cx="3291840" cy="4114800"/>
          </a:xfrm>
          <a:custGeom>
            <a:avLst/>
            <a:gdLst/>
            <a:ahLst/>
            <a:cxnLst/>
            <a:rect l="l" t="t" r="r" b="b"/>
            <a:pathLst>
              <a:path w="3291840" h="4114800">
                <a:moveTo>
                  <a:pt x="0" y="4114800"/>
                </a:moveTo>
                <a:lnTo>
                  <a:pt x="3291840" y="4114800"/>
                </a:lnTo>
                <a:lnTo>
                  <a:pt x="3291840" y="0"/>
                </a:lnTo>
                <a:lnTo>
                  <a:pt x="0" y="0"/>
                </a:lnTo>
                <a:lnTo>
                  <a:pt x="0" y="411480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AutoShape 9"/>
          <p:cNvSpPr/>
          <p:nvPr/>
        </p:nvSpPr>
        <p:spPr>
          <a:xfrm>
            <a:off x="5897880" y="1796172"/>
            <a:ext cx="6492240" cy="0"/>
          </a:xfrm>
          <a:prstGeom prst="line">
            <a:avLst/>
          </a:prstGeom>
          <a:ln w="28575" cap="flat">
            <a:solidFill>
              <a:srgbClr val="FFFFFF"/>
            </a:solidFill>
            <a:prstDash val="solid"/>
            <a:headEnd type="oval" w="lg" len="lg"/>
            <a:tailEnd type="oval" w="lg" len="lg"/>
          </a:ln>
        </p:spPr>
      </p:sp>
      <p:sp>
        <p:nvSpPr>
          <p:cNvPr id="10" name="Freeform 10"/>
          <p:cNvSpPr/>
          <p:nvPr/>
        </p:nvSpPr>
        <p:spPr>
          <a:xfrm>
            <a:off x="11810577" y="2208166"/>
            <a:ext cx="9415934" cy="7544517"/>
          </a:xfrm>
          <a:custGeom>
            <a:avLst/>
            <a:gdLst/>
            <a:ahLst/>
            <a:cxnLst/>
            <a:rect l="l" t="t" r="r" b="b"/>
            <a:pathLst>
              <a:path w="9415934" h="7544517">
                <a:moveTo>
                  <a:pt x="0" y="0"/>
                </a:moveTo>
                <a:lnTo>
                  <a:pt x="9415934" y="0"/>
                </a:lnTo>
                <a:lnTo>
                  <a:pt x="9415934" y="7544517"/>
                </a:lnTo>
                <a:lnTo>
                  <a:pt x="0" y="75445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968940" y="6355148"/>
            <a:ext cx="14350120" cy="1158803"/>
          </a:xfrm>
          <a:prstGeom prst="rect">
            <a:avLst/>
          </a:prstGeom>
        </p:spPr>
        <p:txBody>
          <a:bodyPr lIns="0" tIns="0" rIns="0" bIns="0" rtlCol="0" anchor="t">
            <a:spAutoFit/>
          </a:bodyPr>
          <a:lstStyle/>
          <a:p>
            <a:pPr algn="ctr">
              <a:lnSpc>
                <a:spcPts val="8712"/>
              </a:lnSpc>
            </a:pPr>
            <a:r>
              <a:rPr lang="en-US" sz="8541">
                <a:solidFill>
                  <a:srgbClr val="0B1B27"/>
                </a:solidFill>
                <a:latin typeface="TT Commons Pro Expanded"/>
              </a:rPr>
              <a:t>AidDrone</a:t>
            </a:r>
          </a:p>
        </p:txBody>
      </p:sp>
      <p:sp>
        <p:nvSpPr>
          <p:cNvPr id="12" name="TextBox 12"/>
          <p:cNvSpPr txBox="1"/>
          <p:nvPr/>
        </p:nvSpPr>
        <p:spPr>
          <a:xfrm>
            <a:off x="5035605" y="9022080"/>
            <a:ext cx="8216790" cy="539115"/>
          </a:xfrm>
          <a:prstGeom prst="rect">
            <a:avLst/>
          </a:prstGeom>
        </p:spPr>
        <p:txBody>
          <a:bodyPr lIns="0" tIns="0" rIns="0" bIns="0" rtlCol="0" anchor="t">
            <a:spAutoFit/>
          </a:bodyPr>
          <a:lstStyle/>
          <a:p>
            <a:pPr algn="ctr">
              <a:lnSpc>
                <a:spcPts val="4079"/>
              </a:lnSpc>
            </a:pPr>
            <a:r>
              <a:rPr lang="en-US" sz="3999">
                <a:solidFill>
                  <a:srgbClr val="FFFFFF"/>
                </a:solidFill>
                <a:latin typeface="TT Commons Pro Expanded"/>
              </a:rPr>
              <a:t>Team: NOVELLUS</a:t>
            </a:r>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557163" y="3665189"/>
            <a:ext cx="2540006" cy="2540006"/>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13190830" y="3665189"/>
            <a:ext cx="2540006" cy="254000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7873997" y="3665189"/>
            <a:ext cx="2540006" cy="254000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9" name="Freeform 9"/>
          <p:cNvSpPr/>
          <p:nvPr/>
        </p:nvSpPr>
        <p:spPr>
          <a:xfrm>
            <a:off x="2779149" y="3905516"/>
            <a:ext cx="2096034" cy="2059353"/>
          </a:xfrm>
          <a:custGeom>
            <a:avLst/>
            <a:gdLst/>
            <a:ahLst/>
            <a:cxnLst/>
            <a:rect l="l" t="t" r="r" b="b"/>
            <a:pathLst>
              <a:path w="2096034" h="2059353">
                <a:moveTo>
                  <a:pt x="0" y="0"/>
                </a:moveTo>
                <a:lnTo>
                  <a:pt x="2096034" y="0"/>
                </a:lnTo>
                <a:lnTo>
                  <a:pt x="2096034" y="2059353"/>
                </a:lnTo>
                <a:lnTo>
                  <a:pt x="0" y="20593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8114323" y="3905516"/>
            <a:ext cx="2059353" cy="2059353"/>
          </a:xfrm>
          <a:custGeom>
            <a:avLst/>
            <a:gdLst/>
            <a:ahLst/>
            <a:cxnLst/>
            <a:rect l="l" t="t" r="r" b="b"/>
            <a:pathLst>
              <a:path w="2059353" h="2059353">
                <a:moveTo>
                  <a:pt x="0" y="0"/>
                </a:moveTo>
                <a:lnTo>
                  <a:pt x="2059354" y="0"/>
                </a:lnTo>
                <a:lnTo>
                  <a:pt x="2059354" y="2059353"/>
                </a:lnTo>
                <a:lnTo>
                  <a:pt x="0" y="20593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3640837" y="3905516"/>
            <a:ext cx="1639994" cy="2059353"/>
          </a:xfrm>
          <a:custGeom>
            <a:avLst/>
            <a:gdLst/>
            <a:ahLst/>
            <a:cxnLst/>
            <a:rect l="l" t="t" r="r" b="b"/>
            <a:pathLst>
              <a:path w="1639994" h="2059353">
                <a:moveTo>
                  <a:pt x="0" y="0"/>
                </a:moveTo>
                <a:lnTo>
                  <a:pt x="1639994" y="0"/>
                </a:lnTo>
                <a:lnTo>
                  <a:pt x="1639994" y="2059353"/>
                </a:lnTo>
                <a:lnTo>
                  <a:pt x="0" y="20593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857585" y="1104900"/>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Ultra-Bold"/>
              </a:rPr>
              <a:t>Project Goals</a:t>
            </a:r>
          </a:p>
        </p:txBody>
      </p:sp>
      <p:sp>
        <p:nvSpPr>
          <p:cNvPr id="13" name="TextBox 13"/>
          <p:cNvSpPr txBox="1"/>
          <p:nvPr/>
        </p:nvSpPr>
        <p:spPr>
          <a:xfrm>
            <a:off x="2019399" y="6721205"/>
            <a:ext cx="3615534" cy="6858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PRODUCT</a:t>
            </a:r>
          </a:p>
        </p:txBody>
      </p:sp>
      <p:sp>
        <p:nvSpPr>
          <p:cNvPr id="14" name="TextBox 14"/>
          <p:cNvSpPr txBox="1"/>
          <p:nvPr/>
        </p:nvSpPr>
        <p:spPr>
          <a:xfrm>
            <a:off x="7336233" y="6721205"/>
            <a:ext cx="3615534" cy="6858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SERVICE</a:t>
            </a:r>
          </a:p>
        </p:txBody>
      </p:sp>
      <p:sp>
        <p:nvSpPr>
          <p:cNvPr id="15" name="TextBox 15"/>
          <p:cNvSpPr txBox="1"/>
          <p:nvPr/>
        </p:nvSpPr>
        <p:spPr>
          <a:xfrm>
            <a:off x="12653067" y="6721205"/>
            <a:ext cx="3615534" cy="6858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METHOD</a:t>
            </a:r>
          </a:p>
        </p:txBody>
      </p:sp>
      <p:sp>
        <p:nvSpPr>
          <p:cNvPr id="16" name="TextBox 16"/>
          <p:cNvSpPr txBox="1"/>
          <p:nvPr/>
        </p:nvSpPr>
        <p:spPr>
          <a:xfrm>
            <a:off x="1112147" y="7883256"/>
            <a:ext cx="5430040" cy="900303"/>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The products like medical services and material that might be provided by the drone service </a:t>
            </a:r>
          </a:p>
        </p:txBody>
      </p:sp>
      <p:sp>
        <p:nvSpPr>
          <p:cNvPr id="17" name="TextBox 17"/>
          <p:cNvSpPr txBox="1"/>
          <p:nvPr/>
        </p:nvSpPr>
        <p:spPr>
          <a:xfrm>
            <a:off x="6219792" y="7883256"/>
            <a:ext cx="5848417" cy="900303"/>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Services like Communicating and Broadcasting News can also be attained by this project</a:t>
            </a:r>
          </a:p>
        </p:txBody>
      </p:sp>
      <p:sp>
        <p:nvSpPr>
          <p:cNvPr id="18" name="TextBox 18"/>
          <p:cNvSpPr txBox="1"/>
          <p:nvPr/>
        </p:nvSpPr>
        <p:spPr>
          <a:xfrm>
            <a:off x="12022811" y="7883256"/>
            <a:ext cx="5236489" cy="900303"/>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The methodology used in this project can be trained and attain accurate model.</a:t>
            </a:r>
          </a:p>
        </p:txBody>
      </p:sp>
      <p:sp>
        <p:nvSpPr>
          <p:cNvPr id="19" name="AutoShape 19"/>
          <p:cNvSpPr/>
          <p:nvPr/>
        </p:nvSpPr>
        <p:spPr>
          <a:xfrm>
            <a:off x="6406821" y="2603469"/>
            <a:ext cx="5474358" cy="0"/>
          </a:xfrm>
          <a:prstGeom prst="line">
            <a:avLst/>
          </a:prstGeom>
          <a:ln w="47625" cap="flat">
            <a:solidFill>
              <a:srgbClr val="FFFFFF"/>
            </a:solidFill>
            <a:prstDash val="solid"/>
            <a:headEnd type="oval" w="lg" len="lg"/>
            <a:tailEnd type="oval" w="lg" len="lg"/>
          </a:ln>
        </p:spPr>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557163" y="3665189"/>
            <a:ext cx="2540006" cy="2540006"/>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13190830" y="3665189"/>
            <a:ext cx="2540006" cy="254000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7873997" y="3665189"/>
            <a:ext cx="2540006" cy="2540006"/>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9" name="Freeform 9"/>
          <p:cNvSpPr/>
          <p:nvPr/>
        </p:nvSpPr>
        <p:spPr>
          <a:xfrm>
            <a:off x="2779149" y="3905516"/>
            <a:ext cx="2096034" cy="2059353"/>
          </a:xfrm>
          <a:custGeom>
            <a:avLst/>
            <a:gdLst/>
            <a:ahLst/>
            <a:cxnLst/>
            <a:rect l="l" t="t" r="r" b="b"/>
            <a:pathLst>
              <a:path w="2096034" h="2059353">
                <a:moveTo>
                  <a:pt x="0" y="0"/>
                </a:moveTo>
                <a:lnTo>
                  <a:pt x="2096034" y="0"/>
                </a:lnTo>
                <a:lnTo>
                  <a:pt x="2096034" y="2059353"/>
                </a:lnTo>
                <a:lnTo>
                  <a:pt x="0" y="20593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8114323" y="3905516"/>
            <a:ext cx="2059353" cy="2059353"/>
          </a:xfrm>
          <a:custGeom>
            <a:avLst/>
            <a:gdLst/>
            <a:ahLst/>
            <a:cxnLst/>
            <a:rect l="l" t="t" r="r" b="b"/>
            <a:pathLst>
              <a:path w="2059353" h="2059353">
                <a:moveTo>
                  <a:pt x="0" y="0"/>
                </a:moveTo>
                <a:lnTo>
                  <a:pt x="2059354" y="0"/>
                </a:lnTo>
                <a:lnTo>
                  <a:pt x="2059354" y="2059353"/>
                </a:lnTo>
                <a:lnTo>
                  <a:pt x="0" y="20593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3640837" y="3905516"/>
            <a:ext cx="1639994" cy="2059353"/>
          </a:xfrm>
          <a:custGeom>
            <a:avLst/>
            <a:gdLst/>
            <a:ahLst/>
            <a:cxnLst/>
            <a:rect l="l" t="t" r="r" b="b"/>
            <a:pathLst>
              <a:path w="1639994" h="2059353">
                <a:moveTo>
                  <a:pt x="0" y="0"/>
                </a:moveTo>
                <a:lnTo>
                  <a:pt x="1639994" y="0"/>
                </a:lnTo>
                <a:lnTo>
                  <a:pt x="1639994" y="2059353"/>
                </a:lnTo>
                <a:lnTo>
                  <a:pt x="0" y="20593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TextBox 12"/>
          <p:cNvSpPr txBox="1"/>
          <p:nvPr/>
        </p:nvSpPr>
        <p:spPr>
          <a:xfrm>
            <a:off x="1857585" y="1104900"/>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Ultra-Bold"/>
              </a:rPr>
              <a:t>Future Goals</a:t>
            </a:r>
          </a:p>
        </p:txBody>
      </p:sp>
      <p:sp>
        <p:nvSpPr>
          <p:cNvPr id="13" name="TextBox 13"/>
          <p:cNvSpPr txBox="1"/>
          <p:nvPr/>
        </p:nvSpPr>
        <p:spPr>
          <a:xfrm>
            <a:off x="2019399" y="6721205"/>
            <a:ext cx="3615534" cy="13335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AUTOMATIC CONTROL</a:t>
            </a:r>
          </a:p>
        </p:txBody>
      </p:sp>
      <p:sp>
        <p:nvSpPr>
          <p:cNvPr id="14" name="TextBox 14"/>
          <p:cNvSpPr txBox="1"/>
          <p:nvPr/>
        </p:nvSpPr>
        <p:spPr>
          <a:xfrm>
            <a:off x="6939210" y="6721205"/>
            <a:ext cx="4544946" cy="13335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UNDERSTANDING THE REQUIREMENTS</a:t>
            </a:r>
          </a:p>
        </p:txBody>
      </p:sp>
      <p:sp>
        <p:nvSpPr>
          <p:cNvPr id="15" name="TextBox 15"/>
          <p:cNvSpPr txBox="1"/>
          <p:nvPr/>
        </p:nvSpPr>
        <p:spPr>
          <a:xfrm>
            <a:off x="12653067" y="6721205"/>
            <a:ext cx="3615534" cy="13335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SELF SERVICING DRONE CALL</a:t>
            </a:r>
          </a:p>
        </p:txBody>
      </p:sp>
      <p:sp>
        <p:nvSpPr>
          <p:cNvPr id="16" name="TextBox 16"/>
          <p:cNvSpPr txBox="1"/>
          <p:nvPr/>
        </p:nvSpPr>
        <p:spPr>
          <a:xfrm>
            <a:off x="1112147" y="8352457"/>
            <a:ext cx="5430040" cy="1195578"/>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The drones will be able to control themselves automatically once the AI model is trained according to the maps and values</a:t>
            </a:r>
          </a:p>
        </p:txBody>
      </p:sp>
      <p:sp>
        <p:nvSpPr>
          <p:cNvPr id="17" name="TextBox 17"/>
          <p:cNvSpPr txBox="1"/>
          <p:nvPr/>
        </p:nvSpPr>
        <p:spPr>
          <a:xfrm>
            <a:off x="6542186" y="8352457"/>
            <a:ext cx="5338993" cy="1195578"/>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Understanding and dropping controls so that the requirements are understood as the drone flies over the affected area.</a:t>
            </a:r>
          </a:p>
        </p:txBody>
      </p:sp>
      <p:sp>
        <p:nvSpPr>
          <p:cNvPr id="18" name="TextBox 18"/>
          <p:cNvSpPr txBox="1"/>
          <p:nvPr/>
        </p:nvSpPr>
        <p:spPr>
          <a:xfrm>
            <a:off x="12022811" y="8352457"/>
            <a:ext cx="5236489" cy="1195578"/>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Self services can be implemented where the drone will itself call another drone which will fulfill the demand of the deliverables.</a:t>
            </a:r>
          </a:p>
        </p:txBody>
      </p:sp>
      <p:sp>
        <p:nvSpPr>
          <p:cNvPr id="19" name="AutoShape 19"/>
          <p:cNvSpPr/>
          <p:nvPr/>
        </p:nvSpPr>
        <p:spPr>
          <a:xfrm>
            <a:off x="6406821" y="2603469"/>
            <a:ext cx="5474358" cy="0"/>
          </a:xfrm>
          <a:prstGeom prst="line">
            <a:avLst/>
          </a:prstGeom>
          <a:ln w="47625" cap="flat">
            <a:solidFill>
              <a:srgbClr val="FFFFFF"/>
            </a:solidFill>
            <a:prstDash val="solid"/>
            <a:headEnd type="oval" w="lg" len="lg"/>
            <a:tailEnd type="oval" w="lg" len="lg"/>
          </a:ln>
        </p:spPr>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3729848" y="4471988"/>
            <a:ext cx="10828304" cy="1428750"/>
          </a:xfrm>
          <a:prstGeom prst="rect">
            <a:avLst/>
          </a:prstGeom>
        </p:spPr>
        <p:txBody>
          <a:bodyPr lIns="0" tIns="0" rIns="0" bIns="0" rtlCol="0" anchor="t">
            <a:spAutoFit/>
          </a:bodyPr>
          <a:lstStyle/>
          <a:p>
            <a:pPr algn="ctr">
              <a:lnSpc>
                <a:spcPts val="11099"/>
              </a:lnSpc>
            </a:pPr>
            <a:r>
              <a:rPr lang="en-US" sz="9999">
                <a:solidFill>
                  <a:srgbClr val="FFFFFF"/>
                </a:solidFill>
                <a:latin typeface="Saira Condensed Medium"/>
              </a:rPr>
              <a:t>Thank You!</a:t>
            </a:r>
          </a:p>
        </p:txBody>
      </p:sp>
      <p:sp>
        <p:nvSpPr>
          <p:cNvPr id="4" name="Freeform 4"/>
          <p:cNvSpPr/>
          <p:nvPr/>
        </p:nvSpPr>
        <p:spPr>
          <a:xfrm flipH="1">
            <a:off x="1028700" y="6172200"/>
            <a:ext cx="3291840" cy="4114800"/>
          </a:xfrm>
          <a:custGeom>
            <a:avLst/>
            <a:gdLst/>
            <a:ahLst/>
            <a:cxnLst/>
            <a:rect l="l" t="t" r="r" b="b"/>
            <a:pathLst>
              <a:path w="3291840" h="4114800">
                <a:moveTo>
                  <a:pt x="3291840" y="0"/>
                </a:moveTo>
                <a:lnTo>
                  <a:pt x="0" y="0"/>
                </a:lnTo>
                <a:lnTo>
                  <a:pt x="0" y="4114800"/>
                </a:lnTo>
                <a:lnTo>
                  <a:pt x="3291840" y="4114800"/>
                </a:lnTo>
                <a:lnTo>
                  <a:pt x="329184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967460" y="6172200"/>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3729848" y="1275563"/>
            <a:ext cx="10828304"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Table Of Content</a:t>
            </a:r>
          </a:p>
        </p:txBody>
      </p:sp>
      <p:sp>
        <p:nvSpPr>
          <p:cNvPr id="4" name="AutoShape 4"/>
          <p:cNvSpPr/>
          <p:nvPr/>
        </p:nvSpPr>
        <p:spPr>
          <a:xfrm>
            <a:off x="5260076" y="2462378"/>
            <a:ext cx="7767848" cy="0"/>
          </a:xfrm>
          <a:prstGeom prst="line">
            <a:avLst/>
          </a:prstGeom>
          <a:ln w="28575" cap="flat">
            <a:solidFill>
              <a:srgbClr val="FFFFFF"/>
            </a:solidFill>
            <a:prstDash val="solid"/>
            <a:headEnd type="oval" w="lg" len="lg"/>
            <a:tailEnd type="oval" w="lg" len="lg"/>
          </a:ln>
        </p:spPr>
      </p:sp>
      <p:sp>
        <p:nvSpPr>
          <p:cNvPr id="5" name="TextBox 5"/>
          <p:cNvSpPr txBox="1"/>
          <p:nvPr/>
        </p:nvSpPr>
        <p:spPr>
          <a:xfrm>
            <a:off x="267450" y="3399062"/>
            <a:ext cx="6589994" cy="685800"/>
          </a:xfrm>
          <a:prstGeom prst="rect">
            <a:avLst/>
          </a:prstGeom>
        </p:spPr>
        <p:txBody>
          <a:bodyPr lIns="0" tIns="0" rIns="0" bIns="0" rtlCol="0" anchor="t">
            <a:spAutoFit/>
          </a:bodyPr>
          <a:lstStyle/>
          <a:p>
            <a:pPr algn="r">
              <a:lnSpc>
                <a:spcPts val="5100"/>
              </a:lnSpc>
            </a:pPr>
            <a:r>
              <a:rPr lang="en-US" sz="5000">
                <a:solidFill>
                  <a:srgbClr val="FFFFFF"/>
                </a:solidFill>
                <a:latin typeface="Saira Condensed Medium"/>
              </a:rPr>
              <a:t>About Our Project</a:t>
            </a:r>
          </a:p>
        </p:txBody>
      </p:sp>
      <p:sp>
        <p:nvSpPr>
          <p:cNvPr id="6" name="TextBox 6"/>
          <p:cNvSpPr txBox="1"/>
          <p:nvPr/>
        </p:nvSpPr>
        <p:spPr>
          <a:xfrm>
            <a:off x="0" y="5646994"/>
            <a:ext cx="6857444" cy="685800"/>
          </a:xfrm>
          <a:prstGeom prst="rect">
            <a:avLst/>
          </a:prstGeom>
        </p:spPr>
        <p:txBody>
          <a:bodyPr lIns="0" tIns="0" rIns="0" bIns="0" rtlCol="0" anchor="t">
            <a:spAutoFit/>
          </a:bodyPr>
          <a:lstStyle/>
          <a:p>
            <a:pPr algn="r">
              <a:lnSpc>
                <a:spcPts val="5100"/>
              </a:lnSpc>
            </a:pPr>
            <a:r>
              <a:rPr lang="en-US" sz="5000">
                <a:solidFill>
                  <a:srgbClr val="FFFFFF"/>
                </a:solidFill>
                <a:latin typeface="Saira Condensed Medium"/>
              </a:rPr>
              <a:t> Technology Used</a:t>
            </a:r>
          </a:p>
        </p:txBody>
      </p:sp>
      <p:sp>
        <p:nvSpPr>
          <p:cNvPr id="7" name="TextBox 7"/>
          <p:cNvSpPr txBox="1"/>
          <p:nvPr/>
        </p:nvSpPr>
        <p:spPr>
          <a:xfrm>
            <a:off x="267450" y="7638122"/>
            <a:ext cx="6589994" cy="685800"/>
          </a:xfrm>
          <a:prstGeom prst="rect">
            <a:avLst/>
          </a:prstGeom>
        </p:spPr>
        <p:txBody>
          <a:bodyPr lIns="0" tIns="0" rIns="0" bIns="0" rtlCol="0" anchor="t">
            <a:spAutoFit/>
          </a:bodyPr>
          <a:lstStyle/>
          <a:p>
            <a:pPr algn="r">
              <a:lnSpc>
                <a:spcPts val="5100"/>
              </a:lnSpc>
            </a:pPr>
            <a:r>
              <a:rPr lang="en-US" sz="5000">
                <a:solidFill>
                  <a:srgbClr val="FFFFFF"/>
                </a:solidFill>
                <a:latin typeface="Saira Condensed"/>
              </a:rPr>
              <a:t>Process</a:t>
            </a:r>
          </a:p>
        </p:txBody>
      </p:sp>
      <p:sp>
        <p:nvSpPr>
          <p:cNvPr id="8" name="TextBox 8"/>
          <p:cNvSpPr txBox="1"/>
          <p:nvPr/>
        </p:nvSpPr>
        <p:spPr>
          <a:xfrm>
            <a:off x="11430556" y="3399062"/>
            <a:ext cx="6857444" cy="685800"/>
          </a:xfrm>
          <a:prstGeom prst="rect">
            <a:avLst/>
          </a:prstGeom>
        </p:spPr>
        <p:txBody>
          <a:bodyPr lIns="0" tIns="0" rIns="0" bIns="0" rtlCol="0" anchor="t">
            <a:spAutoFit/>
          </a:bodyPr>
          <a:lstStyle/>
          <a:p>
            <a:pPr>
              <a:lnSpc>
                <a:spcPts val="5100"/>
              </a:lnSpc>
            </a:pPr>
            <a:r>
              <a:rPr lang="en-US" sz="5000">
                <a:solidFill>
                  <a:srgbClr val="FFFFFF"/>
                </a:solidFill>
                <a:latin typeface="Saira Condensed Medium"/>
              </a:rPr>
              <a:t>Functionality</a:t>
            </a:r>
          </a:p>
        </p:txBody>
      </p:sp>
      <p:sp>
        <p:nvSpPr>
          <p:cNvPr id="9" name="TextBox 9"/>
          <p:cNvSpPr txBox="1"/>
          <p:nvPr/>
        </p:nvSpPr>
        <p:spPr>
          <a:xfrm>
            <a:off x="11430556" y="5646994"/>
            <a:ext cx="6857444" cy="685800"/>
          </a:xfrm>
          <a:prstGeom prst="rect">
            <a:avLst/>
          </a:prstGeom>
        </p:spPr>
        <p:txBody>
          <a:bodyPr lIns="0" tIns="0" rIns="0" bIns="0" rtlCol="0" anchor="t">
            <a:spAutoFit/>
          </a:bodyPr>
          <a:lstStyle/>
          <a:p>
            <a:pPr>
              <a:lnSpc>
                <a:spcPts val="5100"/>
              </a:lnSpc>
            </a:pPr>
            <a:r>
              <a:rPr lang="en-US" sz="5000">
                <a:solidFill>
                  <a:srgbClr val="FFFFFF"/>
                </a:solidFill>
                <a:latin typeface="Saira Condensed Medium"/>
              </a:rPr>
              <a:t>Project Stages &amp; Goals</a:t>
            </a:r>
          </a:p>
        </p:txBody>
      </p:sp>
      <p:sp>
        <p:nvSpPr>
          <p:cNvPr id="10" name="TextBox 10"/>
          <p:cNvSpPr txBox="1"/>
          <p:nvPr/>
        </p:nvSpPr>
        <p:spPr>
          <a:xfrm>
            <a:off x="11430556" y="7638122"/>
            <a:ext cx="6857444" cy="685800"/>
          </a:xfrm>
          <a:prstGeom prst="rect">
            <a:avLst/>
          </a:prstGeom>
        </p:spPr>
        <p:txBody>
          <a:bodyPr lIns="0" tIns="0" rIns="0" bIns="0" rtlCol="0" anchor="t">
            <a:spAutoFit/>
          </a:bodyPr>
          <a:lstStyle/>
          <a:p>
            <a:pPr>
              <a:lnSpc>
                <a:spcPts val="5100"/>
              </a:lnSpc>
            </a:pPr>
            <a:r>
              <a:rPr lang="en-US" sz="5000">
                <a:solidFill>
                  <a:srgbClr val="FFFFFF"/>
                </a:solidFill>
                <a:latin typeface="Saira Condensed Medium"/>
              </a:rPr>
              <a:t>Future Scope</a:t>
            </a:r>
          </a:p>
        </p:txBody>
      </p:sp>
      <p:sp>
        <p:nvSpPr>
          <p:cNvPr id="11" name="TextBox 11"/>
          <p:cNvSpPr txBox="1"/>
          <p:nvPr/>
        </p:nvSpPr>
        <p:spPr>
          <a:xfrm>
            <a:off x="0" y="4122962"/>
            <a:ext cx="6857444" cy="605028"/>
          </a:xfrm>
          <a:prstGeom prst="rect">
            <a:avLst/>
          </a:prstGeom>
        </p:spPr>
        <p:txBody>
          <a:bodyPr lIns="0" tIns="0" rIns="0" bIns="0" rtlCol="0" anchor="t">
            <a:spAutoFit/>
          </a:bodyPr>
          <a:lstStyle/>
          <a:p>
            <a:pPr algn="r">
              <a:lnSpc>
                <a:spcPts val="2346"/>
              </a:lnSpc>
            </a:pPr>
            <a:r>
              <a:rPr lang="en-US" sz="2300">
                <a:solidFill>
                  <a:srgbClr val="FFFFFF"/>
                </a:solidFill>
                <a:latin typeface="TT Commons Pro Expanded"/>
              </a:rPr>
              <a:t>About AID-DRONE, A Drone Delivery System Which  Delivers Medical Supplies </a:t>
            </a:r>
          </a:p>
        </p:txBody>
      </p:sp>
      <p:sp>
        <p:nvSpPr>
          <p:cNvPr id="12" name="TextBox 12"/>
          <p:cNvSpPr txBox="1"/>
          <p:nvPr/>
        </p:nvSpPr>
        <p:spPr>
          <a:xfrm>
            <a:off x="0" y="6370894"/>
            <a:ext cx="6857444" cy="605028"/>
          </a:xfrm>
          <a:prstGeom prst="rect">
            <a:avLst/>
          </a:prstGeom>
        </p:spPr>
        <p:txBody>
          <a:bodyPr lIns="0" tIns="0" rIns="0" bIns="0" rtlCol="0" anchor="t">
            <a:spAutoFit/>
          </a:bodyPr>
          <a:lstStyle/>
          <a:p>
            <a:pPr algn="r">
              <a:lnSpc>
                <a:spcPts val="2346"/>
              </a:lnSpc>
            </a:pPr>
            <a:r>
              <a:rPr lang="en-US" sz="2300">
                <a:solidFill>
                  <a:srgbClr val="FFFFFF"/>
                </a:solidFill>
                <a:latin typeface="TT Commons Pro Expanded"/>
              </a:rPr>
              <a:t>The Technology Used in Our Project</a:t>
            </a:r>
          </a:p>
          <a:p>
            <a:pPr algn="r">
              <a:lnSpc>
                <a:spcPts val="2346"/>
              </a:lnSpc>
            </a:pPr>
            <a:r>
              <a:rPr lang="en-US" sz="2300">
                <a:solidFill>
                  <a:srgbClr val="FFFFFF"/>
                </a:solidFill>
                <a:latin typeface="TT Commons Pro Expanded"/>
              </a:rPr>
              <a:t> </a:t>
            </a:r>
          </a:p>
        </p:txBody>
      </p:sp>
      <p:sp>
        <p:nvSpPr>
          <p:cNvPr id="13" name="TextBox 13"/>
          <p:cNvSpPr txBox="1"/>
          <p:nvPr/>
        </p:nvSpPr>
        <p:spPr>
          <a:xfrm>
            <a:off x="0" y="8362022"/>
            <a:ext cx="6857444" cy="605028"/>
          </a:xfrm>
          <a:prstGeom prst="rect">
            <a:avLst/>
          </a:prstGeom>
        </p:spPr>
        <p:txBody>
          <a:bodyPr lIns="0" tIns="0" rIns="0" bIns="0" rtlCol="0" anchor="t">
            <a:spAutoFit/>
          </a:bodyPr>
          <a:lstStyle/>
          <a:p>
            <a:pPr algn="r">
              <a:lnSpc>
                <a:spcPts val="2346"/>
              </a:lnSpc>
            </a:pPr>
            <a:r>
              <a:rPr lang="en-US" sz="2300">
                <a:solidFill>
                  <a:srgbClr val="FFFFFF"/>
                </a:solidFill>
                <a:latin typeface="TT Commons Pro Expanded"/>
              </a:rPr>
              <a:t>The Process That will be followed in the process</a:t>
            </a:r>
          </a:p>
        </p:txBody>
      </p:sp>
      <p:sp>
        <p:nvSpPr>
          <p:cNvPr id="14" name="TextBox 14"/>
          <p:cNvSpPr txBox="1"/>
          <p:nvPr/>
        </p:nvSpPr>
        <p:spPr>
          <a:xfrm>
            <a:off x="11430556" y="4122962"/>
            <a:ext cx="6857444" cy="309753"/>
          </a:xfrm>
          <a:prstGeom prst="rect">
            <a:avLst/>
          </a:prstGeom>
        </p:spPr>
        <p:txBody>
          <a:bodyPr lIns="0" tIns="0" rIns="0" bIns="0" rtlCol="0" anchor="t">
            <a:spAutoFit/>
          </a:bodyPr>
          <a:lstStyle/>
          <a:p>
            <a:pPr algn="just">
              <a:lnSpc>
                <a:spcPts val="2346"/>
              </a:lnSpc>
            </a:pPr>
            <a:r>
              <a:rPr lang="en-US" sz="2300">
                <a:solidFill>
                  <a:srgbClr val="FFFFFF"/>
                </a:solidFill>
                <a:latin typeface="TT Commons Pro Expanded"/>
              </a:rPr>
              <a:t>The Functionality used in the project</a:t>
            </a:r>
          </a:p>
        </p:txBody>
      </p:sp>
      <p:sp>
        <p:nvSpPr>
          <p:cNvPr id="15" name="TextBox 15"/>
          <p:cNvSpPr txBox="1"/>
          <p:nvPr/>
        </p:nvSpPr>
        <p:spPr>
          <a:xfrm>
            <a:off x="11430556" y="6370894"/>
            <a:ext cx="6857444" cy="605028"/>
          </a:xfrm>
          <a:prstGeom prst="rect">
            <a:avLst/>
          </a:prstGeom>
        </p:spPr>
        <p:txBody>
          <a:bodyPr lIns="0" tIns="0" rIns="0" bIns="0" rtlCol="0" anchor="t">
            <a:spAutoFit/>
          </a:bodyPr>
          <a:lstStyle/>
          <a:p>
            <a:pPr algn="just">
              <a:lnSpc>
                <a:spcPts val="2346"/>
              </a:lnSpc>
            </a:pPr>
            <a:r>
              <a:rPr lang="en-US" sz="2300">
                <a:solidFill>
                  <a:srgbClr val="FFFFFF"/>
                </a:solidFill>
                <a:latin typeface="TT Commons Pro Expanded"/>
              </a:rPr>
              <a:t>How and where can this application be used for medical military services</a:t>
            </a:r>
          </a:p>
        </p:txBody>
      </p:sp>
      <p:sp>
        <p:nvSpPr>
          <p:cNvPr id="16" name="TextBox 16"/>
          <p:cNvSpPr txBox="1"/>
          <p:nvPr/>
        </p:nvSpPr>
        <p:spPr>
          <a:xfrm>
            <a:off x="11430556" y="8362022"/>
            <a:ext cx="6857444" cy="309753"/>
          </a:xfrm>
          <a:prstGeom prst="rect">
            <a:avLst/>
          </a:prstGeom>
        </p:spPr>
        <p:txBody>
          <a:bodyPr lIns="0" tIns="0" rIns="0" bIns="0" rtlCol="0" anchor="t">
            <a:spAutoFit/>
          </a:bodyPr>
          <a:lstStyle/>
          <a:p>
            <a:pPr algn="just">
              <a:lnSpc>
                <a:spcPts val="2346"/>
              </a:lnSpc>
            </a:pPr>
            <a:r>
              <a:rPr lang="en-US" sz="2300">
                <a:solidFill>
                  <a:srgbClr val="FFFFFF"/>
                </a:solidFill>
                <a:latin typeface="TT Commons Pro Expanded"/>
              </a:rPr>
              <a:t>The Future Scope of the project</a:t>
            </a:r>
          </a:p>
        </p:txBody>
      </p:sp>
      <p:sp>
        <p:nvSpPr>
          <p:cNvPr id="17" name="TextBox 17"/>
          <p:cNvSpPr txBox="1"/>
          <p:nvPr/>
        </p:nvSpPr>
        <p:spPr>
          <a:xfrm>
            <a:off x="4871541" y="3453544"/>
            <a:ext cx="3544818" cy="1343024"/>
          </a:xfrm>
          <a:prstGeom prst="rect">
            <a:avLst/>
          </a:prstGeom>
        </p:spPr>
        <p:txBody>
          <a:bodyPr lIns="0" tIns="0" rIns="0" bIns="0" rtlCol="0" anchor="t">
            <a:spAutoFit/>
          </a:bodyPr>
          <a:lstStyle/>
          <a:p>
            <a:pPr algn="r">
              <a:lnSpc>
                <a:spcPts val="10199"/>
              </a:lnSpc>
            </a:pPr>
            <a:r>
              <a:rPr lang="en-US" sz="9999">
                <a:solidFill>
                  <a:srgbClr val="FFFFFF"/>
                </a:solidFill>
                <a:latin typeface="Saira Condensed Medium"/>
              </a:rPr>
              <a:t>01</a:t>
            </a:r>
          </a:p>
        </p:txBody>
      </p:sp>
      <p:sp>
        <p:nvSpPr>
          <p:cNvPr id="18" name="TextBox 18"/>
          <p:cNvSpPr txBox="1"/>
          <p:nvPr/>
        </p:nvSpPr>
        <p:spPr>
          <a:xfrm>
            <a:off x="4871541" y="5781296"/>
            <a:ext cx="3544818" cy="1343024"/>
          </a:xfrm>
          <a:prstGeom prst="rect">
            <a:avLst/>
          </a:prstGeom>
        </p:spPr>
        <p:txBody>
          <a:bodyPr lIns="0" tIns="0" rIns="0" bIns="0" rtlCol="0" anchor="t">
            <a:spAutoFit/>
          </a:bodyPr>
          <a:lstStyle/>
          <a:p>
            <a:pPr algn="r">
              <a:lnSpc>
                <a:spcPts val="10199"/>
              </a:lnSpc>
            </a:pPr>
            <a:r>
              <a:rPr lang="en-US" sz="9999">
                <a:solidFill>
                  <a:srgbClr val="FFFFFF"/>
                </a:solidFill>
                <a:latin typeface="Saira Condensed Medium"/>
              </a:rPr>
              <a:t>02</a:t>
            </a:r>
          </a:p>
        </p:txBody>
      </p:sp>
      <p:sp>
        <p:nvSpPr>
          <p:cNvPr id="19" name="TextBox 19"/>
          <p:cNvSpPr txBox="1"/>
          <p:nvPr/>
        </p:nvSpPr>
        <p:spPr>
          <a:xfrm>
            <a:off x="4871541" y="7772424"/>
            <a:ext cx="3544818" cy="1343024"/>
          </a:xfrm>
          <a:prstGeom prst="rect">
            <a:avLst/>
          </a:prstGeom>
        </p:spPr>
        <p:txBody>
          <a:bodyPr lIns="0" tIns="0" rIns="0" bIns="0" rtlCol="0" anchor="t">
            <a:spAutoFit/>
          </a:bodyPr>
          <a:lstStyle/>
          <a:p>
            <a:pPr algn="r">
              <a:lnSpc>
                <a:spcPts val="10199"/>
              </a:lnSpc>
            </a:pPr>
            <a:r>
              <a:rPr lang="en-US" sz="9999">
                <a:solidFill>
                  <a:srgbClr val="FFFFFF"/>
                </a:solidFill>
                <a:latin typeface="Saira Condensed Medium"/>
              </a:rPr>
              <a:t>03</a:t>
            </a:r>
          </a:p>
        </p:txBody>
      </p:sp>
      <p:sp>
        <p:nvSpPr>
          <p:cNvPr id="20" name="TextBox 20"/>
          <p:cNvSpPr txBox="1"/>
          <p:nvPr/>
        </p:nvSpPr>
        <p:spPr>
          <a:xfrm>
            <a:off x="9848648" y="3494312"/>
            <a:ext cx="3544818" cy="1343024"/>
          </a:xfrm>
          <a:prstGeom prst="rect">
            <a:avLst/>
          </a:prstGeom>
        </p:spPr>
        <p:txBody>
          <a:bodyPr lIns="0" tIns="0" rIns="0" bIns="0" rtlCol="0" anchor="t">
            <a:spAutoFit/>
          </a:bodyPr>
          <a:lstStyle/>
          <a:p>
            <a:pPr algn="just">
              <a:lnSpc>
                <a:spcPts val="10199"/>
              </a:lnSpc>
            </a:pPr>
            <a:r>
              <a:rPr lang="en-US" sz="9999">
                <a:solidFill>
                  <a:srgbClr val="FFFFFF"/>
                </a:solidFill>
                <a:latin typeface="Saira Condensed Medium"/>
              </a:rPr>
              <a:t>04</a:t>
            </a:r>
          </a:p>
        </p:txBody>
      </p:sp>
      <p:sp>
        <p:nvSpPr>
          <p:cNvPr id="21" name="TextBox 21"/>
          <p:cNvSpPr txBox="1"/>
          <p:nvPr/>
        </p:nvSpPr>
        <p:spPr>
          <a:xfrm>
            <a:off x="9848648" y="5822063"/>
            <a:ext cx="3544818" cy="1343024"/>
          </a:xfrm>
          <a:prstGeom prst="rect">
            <a:avLst/>
          </a:prstGeom>
        </p:spPr>
        <p:txBody>
          <a:bodyPr lIns="0" tIns="0" rIns="0" bIns="0" rtlCol="0" anchor="t">
            <a:spAutoFit/>
          </a:bodyPr>
          <a:lstStyle/>
          <a:p>
            <a:pPr algn="just">
              <a:lnSpc>
                <a:spcPts val="10199"/>
              </a:lnSpc>
            </a:pPr>
            <a:r>
              <a:rPr lang="en-US" sz="9999">
                <a:solidFill>
                  <a:srgbClr val="FFFFFF"/>
                </a:solidFill>
                <a:latin typeface="Saira Condensed Medium"/>
              </a:rPr>
              <a:t>05</a:t>
            </a:r>
          </a:p>
        </p:txBody>
      </p:sp>
      <p:sp>
        <p:nvSpPr>
          <p:cNvPr id="22" name="TextBox 22"/>
          <p:cNvSpPr txBox="1"/>
          <p:nvPr/>
        </p:nvSpPr>
        <p:spPr>
          <a:xfrm>
            <a:off x="9848648" y="7813192"/>
            <a:ext cx="3544818" cy="1343024"/>
          </a:xfrm>
          <a:prstGeom prst="rect">
            <a:avLst/>
          </a:prstGeom>
        </p:spPr>
        <p:txBody>
          <a:bodyPr lIns="0" tIns="0" rIns="0" bIns="0" rtlCol="0" anchor="t">
            <a:spAutoFit/>
          </a:bodyPr>
          <a:lstStyle/>
          <a:p>
            <a:pPr algn="just">
              <a:lnSpc>
                <a:spcPts val="10199"/>
              </a:lnSpc>
            </a:pPr>
            <a:r>
              <a:rPr lang="en-US" sz="9999">
                <a:solidFill>
                  <a:srgbClr val="FFFFFF"/>
                </a:solidFill>
                <a:latin typeface="Saira Condensed Medium"/>
              </a:rPr>
              <a:t>06</a:t>
            </a:r>
          </a:p>
        </p:txBody>
      </p:sp>
      <p:sp>
        <p:nvSpPr>
          <p:cNvPr id="23" name="Freeform 23"/>
          <p:cNvSpPr/>
          <p:nvPr/>
        </p:nvSpPr>
        <p:spPr>
          <a:xfrm flipV="1">
            <a:off x="14633625" y="0"/>
            <a:ext cx="2625675" cy="3282094"/>
          </a:xfrm>
          <a:custGeom>
            <a:avLst/>
            <a:gdLst/>
            <a:ahLst/>
            <a:cxnLst/>
            <a:rect l="l" t="t" r="r" b="b"/>
            <a:pathLst>
              <a:path w="2625675" h="3282094">
                <a:moveTo>
                  <a:pt x="0" y="3282094"/>
                </a:moveTo>
                <a:lnTo>
                  <a:pt x="2625675" y="3282094"/>
                </a:lnTo>
                <a:lnTo>
                  <a:pt x="2625675" y="0"/>
                </a:lnTo>
                <a:lnTo>
                  <a:pt x="0" y="0"/>
                </a:lnTo>
                <a:lnTo>
                  <a:pt x="0" y="328209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flipH="1" flipV="1">
            <a:off x="1104173" y="40767"/>
            <a:ext cx="2625675" cy="3282094"/>
          </a:xfrm>
          <a:custGeom>
            <a:avLst/>
            <a:gdLst/>
            <a:ahLst/>
            <a:cxnLst/>
            <a:rect l="l" t="t" r="r" b="b"/>
            <a:pathLst>
              <a:path w="2625675" h="3282094">
                <a:moveTo>
                  <a:pt x="2625675" y="3282095"/>
                </a:moveTo>
                <a:lnTo>
                  <a:pt x="0" y="3282095"/>
                </a:lnTo>
                <a:lnTo>
                  <a:pt x="0" y="0"/>
                </a:lnTo>
                <a:lnTo>
                  <a:pt x="2625675" y="0"/>
                </a:lnTo>
                <a:lnTo>
                  <a:pt x="2625675" y="3282095"/>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584207" y="2987580"/>
            <a:ext cx="5348017" cy="4311839"/>
          </a:xfrm>
          <a:custGeom>
            <a:avLst/>
            <a:gdLst/>
            <a:ahLst/>
            <a:cxnLst/>
            <a:rect l="l" t="t" r="r" b="b"/>
            <a:pathLst>
              <a:path w="5348017" h="4311839">
                <a:moveTo>
                  <a:pt x="0" y="0"/>
                </a:moveTo>
                <a:lnTo>
                  <a:pt x="5348017" y="0"/>
                </a:lnTo>
                <a:lnTo>
                  <a:pt x="5348017" y="4311840"/>
                </a:lnTo>
                <a:lnTo>
                  <a:pt x="0" y="4311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449510" y="1104900"/>
            <a:ext cx="8838490" cy="1139190"/>
          </a:xfrm>
          <a:prstGeom prst="rect">
            <a:avLst/>
          </a:prstGeom>
        </p:spPr>
        <p:txBody>
          <a:bodyPr lIns="0" tIns="0" rIns="0" bIns="0" rtlCol="0" anchor="t">
            <a:spAutoFit/>
          </a:bodyPr>
          <a:lstStyle/>
          <a:p>
            <a:pPr algn="just">
              <a:lnSpc>
                <a:spcPts val="8880"/>
              </a:lnSpc>
            </a:pPr>
            <a:r>
              <a:rPr lang="en-US" sz="8000">
                <a:solidFill>
                  <a:srgbClr val="FFFFFF"/>
                </a:solidFill>
                <a:latin typeface="Saira Condensed Medium"/>
              </a:rPr>
              <a:t>About Our Project</a:t>
            </a:r>
          </a:p>
        </p:txBody>
      </p:sp>
      <p:sp>
        <p:nvSpPr>
          <p:cNvPr id="5" name="TextBox 5"/>
          <p:cNvSpPr txBox="1"/>
          <p:nvPr/>
        </p:nvSpPr>
        <p:spPr>
          <a:xfrm>
            <a:off x="8897896" y="3509688"/>
            <a:ext cx="9144000" cy="8239125"/>
          </a:xfrm>
          <a:prstGeom prst="rect">
            <a:avLst/>
          </a:prstGeom>
        </p:spPr>
        <p:txBody>
          <a:bodyPr lIns="0" tIns="0" rIns="0" bIns="0" rtlCol="0" anchor="t">
            <a:spAutoFit/>
          </a:bodyPr>
          <a:lstStyle/>
          <a:p>
            <a:pPr>
              <a:lnSpc>
                <a:spcPts val="3600"/>
              </a:lnSpc>
            </a:pPr>
            <a:r>
              <a:rPr lang="en-US" sz="3000">
                <a:solidFill>
                  <a:srgbClr val="FFFFFF"/>
                </a:solidFill>
                <a:latin typeface="TT Commons Pro Expanded"/>
              </a:rPr>
              <a:t>The project aims to develop a drone-based delivery system to provide medical services and food supplies to abandoned regions. Equipped with advanced sensors and AI algorithms, the drones will identify abandoned areas and deliver essential supplies autonomously. The system includes geospatial mapping, secure packaging, real-time communication, and regulatory compliance. Community engagement and continuous improvement are central to the project's success, ensuring effective delivery and positive impact on vulnerable populations.</a:t>
            </a:r>
          </a:p>
          <a:p>
            <a:pPr>
              <a:lnSpc>
                <a:spcPts val="3600"/>
              </a:lnSpc>
            </a:pPr>
            <a:endParaRPr lang="en-US" sz="3000">
              <a:solidFill>
                <a:srgbClr val="FFFFFF"/>
              </a:solidFill>
              <a:latin typeface="TT Commons Pro Expanded"/>
            </a:endParaRPr>
          </a:p>
          <a:p>
            <a:pPr>
              <a:lnSpc>
                <a:spcPts val="3600"/>
              </a:lnSpc>
            </a:pPr>
            <a:endParaRPr lang="en-US" sz="3000">
              <a:solidFill>
                <a:srgbClr val="FFFFFF"/>
              </a:solidFill>
              <a:latin typeface="TT Commons Pro Expanded"/>
            </a:endParaRPr>
          </a:p>
          <a:p>
            <a:pPr>
              <a:lnSpc>
                <a:spcPts val="3600"/>
              </a:lnSpc>
            </a:pPr>
            <a:endParaRPr lang="en-US" sz="3000">
              <a:solidFill>
                <a:srgbClr val="FFFFFF"/>
              </a:solidFill>
              <a:latin typeface="TT Commons Pro Expanded"/>
            </a:endParaRPr>
          </a:p>
          <a:p>
            <a:pPr>
              <a:lnSpc>
                <a:spcPts val="3600"/>
              </a:lnSpc>
            </a:pPr>
            <a:endParaRPr lang="en-US" sz="3000">
              <a:solidFill>
                <a:srgbClr val="FFFFFF"/>
              </a:solidFill>
              <a:latin typeface="TT Commons Pro Expanded"/>
            </a:endParaRPr>
          </a:p>
          <a:p>
            <a:pPr>
              <a:lnSpc>
                <a:spcPts val="3600"/>
              </a:lnSpc>
            </a:pPr>
            <a:endParaRPr lang="en-US" sz="3000">
              <a:solidFill>
                <a:srgbClr val="FFFFFF"/>
              </a:solidFill>
              <a:latin typeface="TT Commons Pro Expanded"/>
            </a:endParaRPr>
          </a:p>
        </p:txBody>
      </p:sp>
      <p:sp>
        <p:nvSpPr>
          <p:cNvPr id="6" name="AutoShape 6"/>
          <p:cNvSpPr/>
          <p:nvPr/>
        </p:nvSpPr>
        <p:spPr>
          <a:xfrm>
            <a:off x="9144000" y="2434590"/>
            <a:ext cx="9336213" cy="0"/>
          </a:xfrm>
          <a:prstGeom prst="line">
            <a:avLst/>
          </a:prstGeom>
          <a:ln w="47625" cap="flat">
            <a:solidFill>
              <a:srgbClr val="FFFFFF"/>
            </a:solidFill>
            <a:prstDash val="solid"/>
            <a:headEnd type="oval" w="lg" len="lg"/>
            <a:tailEnd type="oval" w="lg" len="lg"/>
          </a:ln>
        </p:spPr>
      </p:sp>
      <p:sp>
        <p:nvSpPr>
          <p:cNvPr id="7" name="Freeform 7"/>
          <p:cNvSpPr/>
          <p:nvPr/>
        </p:nvSpPr>
        <p:spPr>
          <a:xfrm flipH="1">
            <a:off x="1028700" y="7077972"/>
            <a:ext cx="2567222" cy="3209028"/>
          </a:xfrm>
          <a:custGeom>
            <a:avLst/>
            <a:gdLst/>
            <a:ahLst/>
            <a:cxnLst/>
            <a:rect l="l" t="t" r="r" b="b"/>
            <a:pathLst>
              <a:path w="2567222" h="3209028">
                <a:moveTo>
                  <a:pt x="2567222" y="0"/>
                </a:moveTo>
                <a:lnTo>
                  <a:pt x="0" y="0"/>
                </a:lnTo>
                <a:lnTo>
                  <a:pt x="0" y="3209028"/>
                </a:lnTo>
                <a:lnTo>
                  <a:pt x="2567222" y="3209028"/>
                </a:lnTo>
                <a:lnTo>
                  <a:pt x="2567222"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3623258"/>
            <a:ext cx="7009760" cy="3040483"/>
          </a:xfrm>
          <a:custGeom>
            <a:avLst/>
            <a:gdLst/>
            <a:ahLst/>
            <a:cxnLst/>
            <a:rect l="l" t="t" r="r" b="b"/>
            <a:pathLst>
              <a:path w="7009760" h="3040483">
                <a:moveTo>
                  <a:pt x="0" y="0"/>
                </a:moveTo>
                <a:lnTo>
                  <a:pt x="7009760" y="0"/>
                </a:lnTo>
                <a:lnTo>
                  <a:pt x="7009760" y="3040484"/>
                </a:lnTo>
                <a:lnTo>
                  <a:pt x="0" y="30404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9476915" y="1104900"/>
            <a:ext cx="8811085" cy="1139190"/>
          </a:xfrm>
          <a:prstGeom prst="rect">
            <a:avLst/>
          </a:prstGeom>
        </p:spPr>
        <p:txBody>
          <a:bodyPr lIns="0" tIns="0" rIns="0" bIns="0" rtlCol="0" anchor="t">
            <a:spAutoFit/>
          </a:bodyPr>
          <a:lstStyle/>
          <a:p>
            <a:pPr algn="just">
              <a:lnSpc>
                <a:spcPts val="8880"/>
              </a:lnSpc>
            </a:pPr>
            <a:r>
              <a:rPr lang="en-US" sz="8000">
                <a:solidFill>
                  <a:srgbClr val="FFFFFF"/>
                </a:solidFill>
                <a:latin typeface="Saira Condensed Medium"/>
              </a:rPr>
              <a:t>Technology Used</a:t>
            </a:r>
          </a:p>
        </p:txBody>
      </p:sp>
      <p:sp>
        <p:nvSpPr>
          <p:cNvPr id="5" name="AutoShape 5"/>
          <p:cNvSpPr/>
          <p:nvPr/>
        </p:nvSpPr>
        <p:spPr>
          <a:xfrm>
            <a:off x="9144000" y="2434590"/>
            <a:ext cx="9336213" cy="0"/>
          </a:xfrm>
          <a:prstGeom prst="line">
            <a:avLst/>
          </a:prstGeom>
          <a:ln w="47625" cap="flat">
            <a:solidFill>
              <a:srgbClr val="FFFFFF"/>
            </a:solidFill>
            <a:prstDash val="solid"/>
            <a:headEnd type="oval" w="lg" len="lg"/>
            <a:tailEnd type="oval" w="lg" len="lg"/>
          </a:ln>
        </p:spPr>
      </p:sp>
      <p:sp>
        <p:nvSpPr>
          <p:cNvPr id="6" name="TextBox 6"/>
          <p:cNvSpPr txBox="1"/>
          <p:nvPr/>
        </p:nvSpPr>
        <p:spPr>
          <a:xfrm>
            <a:off x="9144000" y="3613733"/>
            <a:ext cx="9144000" cy="5038725"/>
          </a:xfrm>
          <a:prstGeom prst="rect">
            <a:avLst/>
          </a:prstGeom>
        </p:spPr>
        <p:txBody>
          <a:bodyPr lIns="0" tIns="0" rIns="0" bIns="0" rtlCol="0" anchor="t">
            <a:spAutoFit/>
          </a:bodyPr>
          <a:lstStyle/>
          <a:p>
            <a:pPr>
              <a:lnSpc>
                <a:spcPts val="3600"/>
              </a:lnSpc>
            </a:pPr>
            <a:r>
              <a:rPr lang="en-US" sz="3000">
                <a:solidFill>
                  <a:srgbClr val="FFFFFF"/>
                </a:solidFill>
                <a:latin typeface="TT Commons Pro Expanded Bold"/>
              </a:rPr>
              <a:t>Website</a:t>
            </a:r>
          </a:p>
          <a:p>
            <a:pPr>
              <a:lnSpc>
                <a:spcPts val="3600"/>
              </a:lnSpc>
            </a:pPr>
            <a:r>
              <a:rPr lang="en-US" sz="3000">
                <a:solidFill>
                  <a:srgbClr val="FFFFFF"/>
                </a:solidFill>
                <a:latin typeface="TT Commons Pro Expanded"/>
              </a:rPr>
              <a:t>NextJs and TailWind</a:t>
            </a:r>
          </a:p>
          <a:p>
            <a:pPr>
              <a:lnSpc>
                <a:spcPts val="3600"/>
              </a:lnSpc>
            </a:pPr>
            <a:endParaRPr lang="en-US" sz="3000">
              <a:solidFill>
                <a:srgbClr val="FFFFFF"/>
              </a:solidFill>
              <a:latin typeface="TT Commons Pro Expanded"/>
            </a:endParaRPr>
          </a:p>
          <a:p>
            <a:pPr>
              <a:lnSpc>
                <a:spcPts val="3600"/>
              </a:lnSpc>
            </a:pPr>
            <a:r>
              <a:rPr lang="en-US" sz="3000">
                <a:solidFill>
                  <a:srgbClr val="FFFFFF"/>
                </a:solidFill>
                <a:latin typeface="TT Commons Pro Expanded Bold"/>
              </a:rPr>
              <a:t>Machine Learning Model</a:t>
            </a:r>
          </a:p>
          <a:p>
            <a:pPr>
              <a:lnSpc>
                <a:spcPts val="3600"/>
              </a:lnSpc>
            </a:pPr>
            <a:r>
              <a:rPr lang="en-US" sz="3000">
                <a:solidFill>
                  <a:srgbClr val="FFFFFF"/>
                </a:solidFill>
                <a:latin typeface="TT Commons Pro Expanded"/>
              </a:rPr>
              <a:t>Tensorflow</a:t>
            </a:r>
          </a:p>
          <a:p>
            <a:pPr>
              <a:lnSpc>
                <a:spcPts val="3600"/>
              </a:lnSpc>
            </a:pPr>
            <a:r>
              <a:rPr lang="en-US" sz="3000">
                <a:solidFill>
                  <a:srgbClr val="FFFFFF"/>
                </a:solidFill>
                <a:latin typeface="TT Commons Pro Expanded"/>
              </a:rPr>
              <a:t>OpenCV2</a:t>
            </a:r>
          </a:p>
          <a:p>
            <a:pPr>
              <a:lnSpc>
                <a:spcPts val="3600"/>
              </a:lnSpc>
            </a:pPr>
            <a:r>
              <a:rPr lang="en-US" sz="3000">
                <a:solidFill>
                  <a:srgbClr val="FFFFFF"/>
                </a:solidFill>
                <a:latin typeface="TT Commons Pro Expanded"/>
              </a:rPr>
              <a:t>Pandas</a:t>
            </a:r>
          </a:p>
          <a:p>
            <a:pPr>
              <a:lnSpc>
                <a:spcPts val="3600"/>
              </a:lnSpc>
            </a:pPr>
            <a:r>
              <a:rPr lang="en-US" sz="3000">
                <a:solidFill>
                  <a:srgbClr val="FFFFFF"/>
                </a:solidFill>
                <a:latin typeface="TT Commons Pro Expanded"/>
              </a:rPr>
              <a:t>NumPy</a:t>
            </a:r>
          </a:p>
          <a:p>
            <a:pPr>
              <a:lnSpc>
                <a:spcPts val="3600"/>
              </a:lnSpc>
            </a:pPr>
            <a:r>
              <a:rPr lang="en-US" sz="3000">
                <a:solidFill>
                  <a:srgbClr val="FFFFFF"/>
                </a:solidFill>
                <a:latin typeface="TT Commons Pro Expanded"/>
              </a:rPr>
              <a:t>Matplotlib</a:t>
            </a:r>
          </a:p>
          <a:p>
            <a:pPr>
              <a:lnSpc>
                <a:spcPts val="3600"/>
              </a:lnSpc>
            </a:pPr>
            <a:endParaRPr lang="en-US" sz="3000">
              <a:solidFill>
                <a:srgbClr val="FFFFFF"/>
              </a:solidFill>
              <a:latin typeface="TT Commons Pro Expanded"/>
            </a:endParaRPr>
          </a:p>
          <a:p>
            <a:pPr>
              <a:lnSpc>
                <a:spcPts val="3600"/>
              </a:lnSpc>
            </a:pPr>
            <a:r>
              <a:rPr lang="en-US" sz="3000">
                <a:solidFill>
                  <a:srgbClr val="FFFFFF"/>
                </a:solidFill>
                <a:latin typeface="TT Commons Pro Expanded"/>
              </a:rPr>
              <a:t>API: Flask</a:t>
            </a:r>
          </a:p>
        </p:txBody>
      </p:sp>
      <p:sp>
        <p:nvSpPr>
          <p:cNvPr id="7" name="Freeform 7"/>
          <p:cNvSpPr/>
          <p:nvPr/>
        </p:nvSpPr>
        <p:spPr>
          <a:xfrm flipH="1">
            <a:off x="1028700" y="7077972"/>
            <a:ext cx="2567222" cy="3209028"/>
          </a:xfrm>
          <a:custGeom>
            <a:avLst/>
            <a:gdLst/>
            <a:ahLst/>
            <a:cxnLst/>
            <a:rect l="l" t="t" r="r" b="b"/>
            <a:pathLst>
              <a:path w="2567222" h="3209028">
                <a:moveTo>
                  <a:pt x="2567222" y="0"/>
                </a:moveTo>
                <a:lnTo>
                  <a:pt x="0" y="0"/>
                </a:lnTo>
                <a:lnTo>
                  <a:pt x="0" y="3209028"/>
                </a:lnTo>
                <a:lnTo>
                  <a:pt x="2567222" y="3209028"/>
                </a:lnTo>
                <a:lnTo>
                  <a:pt x="2567222"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828953" y="3865264"/>
            <a:ext cx="2365981" cy="2365971"/>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19807" r="-19807"/>
              </a:stretch>
            </a:blipFill>
          </p:spPr>
        </p:sp>
      </p:grpSp>
      <p:grpSp>
        <p:nvGrpSpPr>
          <p:cNvPr id="5" name="Group 5"/>
          <p:cNvGrpSpPr/>
          <p:nvPr/>
        </p:nvGrpSpPr>
        <p:grpSpPr>
          <a:xfrm>
            <a:off x="13093066" y="3865264"/>
            <a:ext cx="2365981" cy="2365971"/>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46" r="-25046"/>
              </a:stretch>
            </a:blipFill>
          </p:spPr>
        </p:sp>
      </p:grpSp>
      <p:grpSp>
        <p:nvGrpSpPr>
          <p:cNvPr id="7" name="Group 7"/>
          <p:cNvGrpSpPr/>
          <p:nvPr/>
        </p:nvGrpSpPr>
        <p:grpSpPr>
          <a:xfrm>
            <a:off x="7961010" y="3865264"/>
            <a:ext cx="2365981" cy="2365971"/>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r="-49532"/>
              </a:stretch>
            </a:blipFill>
          </p:spPr>
        </p:sp>
      </p:grpSp>
      <p:sp>
        <p:nvSpPr>
          <p:cNvPr id="9" name="TextBox 9"/>
          <p:cNvSpPr txBox="1"/>
          <p:nvPr/>
        </p:nvSpPr>
        <p:spPr>
          <a:xfrm>
            <a:off x="1028700" y="940305"/>
            <a:ext cx="10828304" cy="1139190"/>
          </a:xfrm>
          <a:prstGeom prst="rect">
            <a:avLst/>
          </a:prstGeom>
        </p:spPr>
        <p:txBody>
          <a:bodyPr lIns="0" tIns="0" rIns="0" bIns="0" rtlCol="0" anchor="t">
            <a:spAutoFit/>
          </a:bodyPr>
          <a:lstStyle/>
          <a:p>
            <a:pPr algn="just">
              <a:lnSpc>
                <a:spcPts val="8880"/>
              </a:lnSpc>
            </a:pPr>
            <a:r>
              <a:rPr lang="en-US" sz="8000">
                <a:solidFill>
                  <a:srgbClr val="FFFFFF"/>
                </a:solidFill>
                <a:latin typeface="Saira Condensed Medium"/>
              </a:rPr>
              <a:t>Process</a:t>
            </a:r>
          </a:p>
        </p:txBody>
      </p:sp>
      <p:sp>
        <p:nvSpPr>
          <p:cNvPr id="10" name="TextBox 10"/>
          <p:cNvSpPr txBox="1"/>
          <p:nvPr/>
        </p:nvSpPr>
        <p:spPr>
          <a:xfrm>
            <a:off x="1028700" y="2165221"/>
            <a:ext cx="16230600" cy="466725"/>
          </a:xfrm>
          <a:prstGeom prst="rect">
            <a:avLst/>
          </a:prstGeom>
        </p:spPr>
        <p:txBody>
          <a:bodyPr lIns="0" tIns="0" rIns="0" bIns="0" rtlCol="0" anchor="t">
            <a:spAutoFit/>
          </a:bodyPr>
          <a:lstStyle/>
          <a:p>
            <a:pPr>
              <a:lnSpc>
                <a:spcPts val="3600"/>
              </a:lnSpc>
            </a:pPr>
            <a:r>
              <a:rPr lang="en-US" sz="3000">
                <a:solidFill>
                  <a:srgbClr val="FFFFFF"/>
                </a:solidFill>
                <a:latin typeface="TT Commons Pro Expanded"/>
              </a:rPr>
              <a:t>The Process that is followed by out project procedure</a:t>
            </a:r>
          </a:p>
        </p:txBody>
      </p:sp>
      <p:sp>
        <p:nvSpPr>
          <p:cNvPr id="11" name="TextBox 11"/>
          <p:cNvSpPr txBox="1"/>
          <p:nvPr/>
        </p:nvSpPr>
        <p:spPr>
          <a:xfrm>
            <a:off x="716947" y="6593186"/>
            <a:ext cx="6589994" cy="13335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Obstacle detection and avoidance</a:t>
            </a:r>
          </a:p>
        </p:txBody>
      </p:sp>
      <p:sp>
        <p:nvSpPr>
          <p:cNvPr id="12" name="TextBox 12"/>
          <p:cNvSpPr txBox="1"/>
          <p:nvPr/>
        </p:nvSpPr>
        <p:spPr>
          <a:xfrm>
            <a:off x="583222" y="8079086"/>
            <a:ext cx="5859630" cy="1490853"/>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Obstacle detection and avoidance involve equipping drones with sensors such as LiDAR (Light Detection and Ranging) or cameras to detect obstacles in their flight path.</a:t>
            </a:r>
          </a:p>
        </p:txBody>
      </p:sp>
      <p:sp>
        <p:nvSpPr>
          <p:cNvPr id="13" name="TextBox 13"/>
          <p:cNvSpPr txBox="1"/>
          <p:nvPr/>
        </p:nvSpPr>
        <p:spPr>
          <a:xfrm>
            <a:off x="5849003" y="6652622"/>
            <a:ext cx="6589994" cy="6858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Precision Landing</a:t>
            </a:r>
          </a:p>
        </p:txBody>
      </p:sp>
      <p:sp>
        <p:nvSpPr>
          <p:cNvPr id="14" name="TextBox 14"/>
          <p:cNvSpPr txBox="1"/>
          <p:nvPr/>
        </p:nvSpPr>
        <p:spPr>
          <a:xfrm>
            <a:off x="10981060" y="6652622"/>
            <a:ext cx="6589994" cy="6858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Predictive Maintenance</a:t>
            </a:r>
          </a:p>
        </p:txBody>
      </p:sp>
      <p:sp>
        <p:nvSpPr>
          <p:cNvPr id="15" name="TextBox 15"/>
          <p:cNvSpPr txBox="1"/>
          <p:nvPr/>
        </p:nvSpPr>
        <p:spPr>
          <a:xfrm>
            <a:off x="6699695" y="8079086"/>
            <a:ext cx="4864000" cy="1195578"/>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Precision landing involves the ability of drones to land accurately at predetermined locations.</a:t>
            </a:r>
          </a:p>
        </p:txBody>
      </p:sp>
      <p:sp>
        <p:nvSpPr>
          <p:cNvPr id="16" name="TextBox 16"/>
          <p:cNvSpPr txBox="1"/>
          <p:nvPr/>
        </p:nvSpPr>
        <p:spPr>
          <a:xfrm>
            <a:off x="11563695" y="8079086"/>
            <a:ext cx="6141083" cy="1195578"/>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Predictive maintenance utilizes data analytics and sensor technology to anticipate potential issues and schedule maintenance proactively.</a:t>
            </a:r>
          </a:p>
        </p:txBody>
      </p:sp>
      <p:sp>
        <p:nvSpPr>
          <p:cNvPr id="17" name="Freeform 17"/>
          <p:cNvSpPr/>
          <p:nvPr/>
        </p:nvSpPr>
        <p:spPr>
          <a:xfrm flipV="1">
            <a:off x="14633625" y="0"/>
            <a:ext cx="2625675" cy="3282094"/>
          </a:xfrm>
          <a:custGeom>
            <a:avLst/>
            <a:gdLst/>
            <a:ahLst/>
            <a:cxnLst/>
            <a:rect l="l" t="t" r="r" b="b"/>
            <a:pathLst>
              <a:path w="2625675" h="3282094">
                <a:moveTo>
                  <a:pt x="0" y="3282094"/>
                </a:moveTo>
                <a:lnTo>
                  <a:pt x="2625675" y="3282094"/>
                </a:lnTo>
                <a:lnTo>
                  <a:pt x="2625675" y="0"/>
                </a:lnTo>
                <a:lnTo>
                  <a:pt x="0" y="0"/>
                </a:lnTo>
                <a:lnTo>
                  <a:pt x="0" y="3282094"/>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2828953" y="2905458"/>
            <a:ext cx="2365981" cy="2365971"/>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5046" r="-25046"/>
              </a:stretch>
            </a:blipFill>
          </p:spPr>
        </p:sp>
      </p:grpSp>
      <p:grpSp>
        <p:nvGrpSpPr>
          <p:cNvPr id="5" name="Group 5"/>
          <p:cNvGrpSpPr/>
          <p:nvPr/>
        </p:nvGrpSpPr>
        <p:grpSpPr>
          <a:xfrm>
            <a:off x="13093066" y="2905458"/>
            <a:ext cx="2365981" cy="2365971"/>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40649" r="-9443"/>
              </a:stretch>
            </a:blipFill>
          </p:spPr>
        </p:sp>
      </p:grpSp>
      <p:grpSp>
        <p:nvGrpSpPr>
          <p:cNvPr id="7" name="Group 7"/>
          <p:cNvGrpSpPr/>
          <p:nvPr/>
        </p:nvGrpSpPr>
        <p:grpSpPr>
          <a:xfrm>
            <a:off x="7961010" y="2905458"/>
            <a:ext cx="2365981" cy="2365971"/>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50093"/>
              </a:stretch>
            </a:blipFill>
          </p:spPr>
        </p:sp>
      </p:grpSp>
      <p:sp>
        <p:nvSpPr>
          <p:cNvPr id="9" name="Freeform 9"/>
          <p:cNvSpPr/>
          <p:nvPr/>
        </p:nvSpPr>
        <p:spPr>
          <a:xfrm flipV="1">
            <a:off x="14633625" y="0"/>
            <a:ext cx="2625675" cy="3282094"/>
          </a:xfrm>
          <a:custGeom>
            <a:avLst/>
            <a:gdLst/>
            <a:ahLst/>
            <a:cxnLst/>
            <a:rect l="l" t="t" r="r" b="b"/>
            <a:pathLst>
              <a:path w="2625675" h="3282094">
                <a:moveTo>
                  <a:pt x="0" y="3282094"/>
                </a:moveTo>
                <a:lnTo>
                  <a:pt x="2625675" y="3282094"/>
                </a:lnTo>
                <a:lnTo>
                  <a:pt x="2625675" y="0"/>
                </a:lnTo>
                <a:lnTo>
                  <a:pt x="0" y="0"/>
                </a:lnTo>
                <a:lnTo>
                  <a:pt x="0" y="328209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028700" y="940305"/>
            <a:ext cx="10828304" cy="1139190"/>
          </a:xfrm>
          <a:prstGeom prst="rect">
            <a:avLst/>
          </a:prstGeom>
        </p:spPr>
        <p:txBody>
          <a:bodyPr lIns="0" tIns="0" rIns="0" bIns="0" rtlCol="0" anchor="t">
            <a:spAutoFit/>
          </a:bodyPr>
          <a:lstStyle/>
          <a:p>
            <a:pPr algn="just">
              <a:lnSpc>
                <a:spcPts val="8880"/>
              </a:lnSpc>
            </a:pPr>
            <a:r>
              <a:rPr lang="en-US" sz="8000">
                <a:solidFill>
                  <a:srgbClr val="FFFFFF"/>
                </a:solidFill>
                <a:latin typeface="Saira Condensed Medium"/>
              </a:rPr>
              <a:t>Process</a:t>
            </a:r>
          </a:p>
        </p:txBody>
      </p:sp>
      <p:sp>
        <p:nvSpPr>
          <p:cNvPr id="11" name="TextBox 11"/>
          <p:cNvSpPr txBox="1"/>
          <p:nvPr/>
        </p:nvSpPr>
        <p:spPr>
          <a:xfrm>
            <a:off x="0" y="5747679"/>
            <a:ext cx="6589994" cy="13335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Damage Assessment of Deliverables</a:t>
            </a:r>
          </a:p>
        </p:txBody>
      </p:sp>
      <p:sp>
        <p:nvSpPr>
          <p:cNvPr id="12" name="TextBox 12"/>
          <p:cNvSpPr txBox="1"/>
          <p:nvPr/>
        </p:nvSpPr>
        <p:spPr>
          <a:xfrm>
            <a:off x="666113" y="7214530"/>
            <a:ext cx="5257767" cy="1195578"/>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Damage assessment involves inspecting delivered packages to ensure their integrity and quality upon arrival.</a:t>
            </a:r>
          </a:p>
        </p:txBody>
      </p:sp>
      <p:sp>
        <p:nvSpPr>
          <p:cNvPr id="13" name="TextBox 13"/>
          <p:cNvSpPr txBox="1"/>
          <p:nvPr/>
        </p:nvSpPr>
        <p:spPr>
          <a:xfrm>
            <a:off x="5718118" y="5692815"/>
            <a:ext cx="6589994" cy="13335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Inventory Management</a:t>
            </a:r>
          </a:p>
          <a:p>
            <a:pPr algn="ctr">
              <a:lnSpc>
                <a:spcPts val="5100"/>
              </a:lnSpc>
            </a:pPr>
            <a:r>
              <a:rPr lang="en-US" sz="5000">
                <a:solidFill>
                  <a:srgbClr val="FFFFFF"/>
                </a:solidFill>
                <a:latin typeface="Saira Condensed Medium"/>
              </a:rPr>
              <a:t>using Machine Learning</a:t>
            </a:r>
          </a:p>
        </p:txBody>
      </p:sp>
      <p:sp>
        <p:nvSpPr>
          <p:cNvPr id="14" name="TextBox 14"/>
          <p:cNvSpPr txBox="1"/>
          <p:nvPr/>
        </p:nvSpPr>
        <p:spPr>
          <a:xfrm>
            <a:off x="11698006" y="5692815"/>
            <a:ext cx="6589994" cy="13335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Delivering of the Medical Services</a:t>
            </a:r>
          </a:p>
        </p:txBody>
      </p:sp>
      <p:sp>
        <p:nvSpPr>
          <p:cNvPr id="15" name="TextBox 15"/>
          <p:cNvSpPr txBox="1"/>
          <p:nvPr/>
        </p:nvSpPr>
        <p:spPr>
          <a:xfrm>
            <a:off x="6442852" y="7214530"/>
            <a:ext cx="5414152" cy="1490853"/>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Inventory management utilizes machine learning algorithms to optimize stock levels and distribution of medical supplies and food items.</a:t>
            </a:r>
          </a:p>
        </p:txBody>
      </p:sp>
      <p:sp>
        <p:nvSpPr>
          <p:cNvPr id="16" name="TextBox 16"/>
          <p:cNvSpPr txBox="1"/>
          <p:nvPr/>
        </p:nvSpPr>
        <p:spPr>
          <a:xfrm>
            <a:off x="12308111" y="7214530"/>
            <a:ext cx="5754235" cy="1490853"/>
          </a:xfrm>
          <a:prstGeom prst="rect">
            <a:avLst/>
          </a:prstGeom>
        </p:spPr>
        <p:txBody>
          <a:bodyPr lIns="0" tIns="0" rIns="0" bIns="0" rtlCol="0" anchor="t">
            <a:spAutoFit/>
          </a:bodyPr>
          <a:lstStyle/>
          <a:p>
            <a:pPr algn="ctr">
              <a:lnSpc>
                <a:spcPts val="2346"/>
              </a:lnSpc>
            </a:pPr>
            <a:r>
              <a:rPr lang="en-US" sz="2300">
                <a:solidFill>
                  <a:srgbClr val="FFFFFF"/>
                </a:solidFill>
                <a:latin typeface="TT Commons Pro Expanded"/>
              </a:rPr>
              <a:t>Delivering medical services involves transporting essential supplies such as medications, vaccines, blood samples, and medical equipment to remote or inaccessible regions.</a:t>
            </a:r>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6485933" y="4127814"/>
            <a:ext cx="2031372" cy="2031372"/>
            <a:chOff x="0" y="0"/>
            <a:chExt cx="2708496" cy="2708496"/>
          </a:xfrm>
        </p:grpSpPr>
        <p:grpSp>
          <p:nvGrpSpPr>
            <p:cNvPr id="4" name="Group 4"/>
            <p:cNvGrpSpPr/>
            <p:nvPr/>
          </p:nvGrpSpPr>
          <p:grpSpPr>
            <a:xfrm>
              <a:off x="0" y="0"/>
              <a:ext cx="2708496" cy="270849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6" name="Freeform 6"/>
            <p:cNvSpPr/>
            <p:nvPr/>
          </p:nvSpPr>
          <p:spPr>
            <a:xfrm>
              <a:off x="576780" y="1500320"/>
              <a:ext cx="1554937" cy="864934"/>
            </a:xfrm>
            <a:custGeom>
              <a:avLst/>
              <a:gdLst/>
              <a:ahLst/>
              <a:cxnLst/>
              <a:rect l="l" t="t" r="r" b="b"/>
              <a:pathLst>
                <a:path w="1554937" h="864934">
                  <a:moveTo>
                    <a:pt x="0" y="0"/>
                  </a:moveTo>
                  <a:lnTo>
                    <a:pt x="1554936" y="0"/>
                  </a:lnTo>
                  <a:lnTo>
                    <a:pt x="1554936" y="864934"/>
                  </a:lnTo>
                  <a:lnTo>
                    <a:pt x="0" y="864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67761" y="466486"/>
              <a:ext cx="1572973" cy="733399"/>
            </a:xfrm>
            <a:custGeom>
              <a:avLst/>
              <a:gdLst/>
              <a:ahLst/>
              <a:cxnLst/>
              <a:rect l="l" t="t" r="r" b="b"/>
              <a:pathLst>
                <a:path w="1572973" h="733399">
                  <a:moveTo>
                    <a:pt x="0" y="0"/>
                  </a:moveTo>
                  <a:lnTo>
                    <a:pt x="1572974" y="0"/>
                  </a:lnTo>
                  <a:lnTo>
                    <a:pt x="1572974" y="733399"/>
                  </a:lnTo>
                  <a:lnTo>
                    <a:pt x="0" y="7333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8" name="Group 8"/>
          <p:cNvGrpSpPr/>
          <p:nvPr/>
        </p:nvGrpSpPr>
        <p:grpSpPr>
          <a:xfrm>
            <a:off x="3757316" y="4127814"/>
            <a:ext cx="2031372" cy="2031372"/>
            <a:chOff x="0" y="0"/>
            <a:chExt cx="2708496" cy="2708496"/>
          </a:xfrm>
        </p:grpSpPr>
        <p:grpSp>
          <p:nvGrpSpPr>
            <p:cNvPr id="9" name="Group 9"/>
            <p:cNvGrpSpPr/>
            <p:nvPr/>
          </p:nvGrpSpPr>
          <p:grpSpPr>
            <a:xfrm>
              <a:off x="0" y="0"/>
              <a:ext cx="2708496" cy="270849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1" name="Freeform 11"/>
            <p:cNvSpPr/>
            <p:nvPr/>
          </p:nvSpPr>
          <p:spPr>
            <a:xfrm>
              <a:off x="911400" y="921781"/>
              <a:ext cx="1554937" cy="864934"/>
            </a:xfrm>
            <a:custGeom>
              <a:avLst/>
              <a:gdLst/>
              <a:ahLst/>
              <a:cxnLst/>
              <a:rect l="l" t="t" r="r" b="b"/>
              <a:pathLst>
                <a:path w="1554937" h="864934">
                  <a:moveTo>
                    <a:pt x="0" y="0"/>
                  </a:moveTo>
                  <a:lnTo>
                    <a:pt x="1554937" y="0"/>
                  </a:lnTo>
                  <a:lnTo>
                    <a:pt x="1554937" y="864934"/>
                  </a:lnTo>
                  <a:lnTo>
                    <a:pt x="0" y="864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AutoShape 12"/>
            <p:cNvSpPr/>
            <p:nvPr/>
          </p:nvSpPr>
          <p:spPr>
            <a:xfrm>
              <a:off x="105173" y="1330809"/>
              <a:ext cx="1137522" cy="0"/>
            </a:xfrm>
            <a:prstGeom prst="line">
              <a:avLst/>
            </a:prstGeom>
            <a:ln w="50800" cap="flat">
              <a:solidFill>
                <a:srgbClr val="0B1B27"/>
              </a:solidFill>
              <a:prstDash val="solid"/>
              <a:headEnd type="none" w="sm" len="sm"/>
              <a:tailEnd type="none" w="sm" len="sm"/>
            </a:ln>
          </p:spPr>
        </p:sp>
        <p:sp>
          <p:nvSpPr>
            <p:cNvPr id="13" name="AutoShape 13"/>
            <p:cNvSpPr/>
            <p:nvPr/>
          </p:nvSpPr>
          <p:spPr>
            <a:xfrm>
              <a:off x="216726" y="1739838"/>
              <a:ext cx="1025970" cy="0"/>
            </a:xfrm>
            <a:prstGeom prst="line">
              <a:avLst/>
            </a:prstGeom>
            <a:ln w="50800" cap="flat">
              <a:solidFill>
                <a:srgbClr val="0B1B27"/>
              </a:solidFill>
              <a:prstDash val="solid"/>
              <a:headEnd type="none" w="sm" len="sm"/>
              <a:tailEnd type="none" w="sm" len="sm"/>
            </a:ln>
          </p:spPr>
        </p:sp>
        <p:sp>
          <p:nvSpPr>
            <p:cNvPr id="14" name="AutoShape 14"/>
            <p:cNvSpPr/>
            <p:nvPr/>
          </p:nvSpPr>
          <p:spPr>
            <a:xfrm>
              <a:off x="216726" y="921781"/>
              <a:ext cx="582740" cy="0"/>
            </a:xfrm>
            <a:prstGeom prst="line">
              <a:avLst/>
            </a:prstGeom>
            <a:ln w="50800" cap="flat">
              <a:solidFill>
                <a:srgbClr val="0B1B27"/>
              </a:solidFill>
              <a:prstDash val="solid"/>
              <a:headEnd type="none" w="sm" len="sm"/>
              <a:tailEnd type="none" w="sm" len="sm"/>
            </a:ln>
          </p:spPr>
        </p:sp>
      </p:grpSp>
      <p:grpSp>
        <p:nvGrpSpPr>
          <p:cNvPr id="15" name="Group 15"/>
          <p:cNvGrpSpPr/>
          <p:nvPr/>
        </p:nvGrpSpPr>
        <p:grpSpPr>
          <a:xfrm>
            <a:off x="1028700" y="4127814"/>
            <a:ext cx="2031372" cy="2031372"/>
            <a:chOff x="0" y="0"/>
            <a:chExt cx="2708496" cy="2708496"/>
          </a:xfrm>
        </p:grpSpPr>
        <p:grpSp>
          <p:nvGrpSpPr>
            <p:cNvPr id="16" name="Group 16"/>
            <p:cNvGrpSpPr/>
            <p:nvPr/>
          </p:nvGrpSpPr>
          <p:grpSpPr>
            <a:xfrm>
              <a:off x="0" y="0"/>
              <a:ext cx="2708496" cy="2708496"/>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8" name="Freeform 18"/>
            <p:cNvSpPr/>
            <p:nvPr/>
          </p:nvSpPr>
          <p:spPr>
            <a:xfrm>
              <a:off x="576780" y="334951"/>
              <a:ext cx="1554937" cy="864934"/>
            </a:xfrm>
            <a:custGeom>
              <a:avLst/>
              <a:gdLst/>
              <a:ahLst/>
              <a:cxnLst/>
              <a:rect l="l" t="t" r="r" b="b"/>
              <a:pathLst>
                <a:path w="1554937" h="864934">
                  <a:moveTo>
                    <a:pt x="0" y="0"/>
                  </a:moveTo>
                  <a:lnTo>
                    <a:pt x="1554936" y="0"/>
                  </a:lnTo>
                  <a:lnTo>
                    <a:pt x="1554936" y="864934"/>
                  </a:lnTo>
                  <a:lnTo>
                    <a:pt x="0" y="864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AutoShape 19"/>
            <p:cNvSpPr/>
            <p:nvPr/>
          </p:nvSpPr>
          <p:spPr>
            <a:xfrm rot="-5400000">
              <a:off x="623404" y="1801438"/>
              <a:ext cx="1461688" cy="0"/>
            </a:xfrm>
            <a:prstGeom prst="line">
              <a:avLst/>
            </a:prstGeom>
            <a:ln w="50800" cap="flat">
              <a:solidFill>
                <a:srgbClr val="0B1B27"/>
              </a:solidFill>
              <a:prstDash val="solid"/>
              <a:headEnd type="none" w="sm" len="sm"/>
              <a:tailEnd type="none" w="sm" len="sm"/>
            </a:ln>
          </p:spPr>
        </p:sp>
        <p:sp>
          <p:nvSpPr>
            <p:cNvPr id="20" name="AutoShape 20"/>
            <p:cNvSpPr/>
            <p:nvPr/>
          </p:nvSpPr>
          <p:spPr>
            <a:xfrm rot="-5400000">
              <a:off x="1195846" y="1354248"/>
              <a:ext cx="1461688" cy="0"/>
            </a:xfrm>
            <a:prstGeom prst="line">
              <a:avLst/>
            </a:prstGeom>
            <a:ln w="50800" cap="flat">
              <a:solidFill>
                <a:srgbClr val="0B1B27"/>
              </a:solidFill>
              <a:prstDash val="solid"/>
              <a:headEnd type="none" w="sm" len="sm"/>
              <a:tailEnd type="none" w="sm" len="sm"/>
            </a:ln>
          </p:spPr>
        </p:sp>
        <p:sp>
          <p:nvSpPr>
            <p:cNvPr id="21" name="AutoShape 21"/>
            <p:cNvSpPr/>
            <p:nvPr/>
          </p:nvSpPr>
          <p:spPr>
            <a:xfrm rot="-5400000">
              <a:off x="62979" y="1354248"/>
              <a:ext cx="1461688" cy="0"/>
            </a:xfrm>
            <a:prstGeom prst="line">
              <a:avLst/>
            </a:prstGeom>
            <a:ln w="50800" cap="flat">
              <a:solidFill>
                <a:srgbClr val="0B1B27"/>
              </a:solidFill>
              <a:prstDash val="solid"/>
              <a:headEnd type="none" w="sm" len="sm"/>
              <a:tailEnd type="none" w="sm" len="sm"/>
            </a:ln>
          </p:spPr>
        </p:sp>
      </p:grpSp>
      <p:sp>
        <p:nvSpPr>
          <p:cNvPr id="22" name="Freeform 22"/>
          <p:cNvSpPr/>
          <p:nvPr/>
        </p:nvSpPr>
        <p:spPr>
          <a:xfrm>
            <a:off x="9144000" y="4198821"/>
            <a:ext cx="8414933" cy="5059479"/>
          </a:xfrm>
          <a:custGeom>
            <a:avLst/>
            <a:gdLst/>
            <a:ahLst/>
            <a:cxnLst/>
            <a:rect l="l" t="t" r="r" b="b"/>
            <a:pathLst>
              <a:path w="8414933" h="5059479">
                <a:moveTo>
                  <a:pt x="0" y="0"/>
                </a:moveTo>
                <a:lnTo>
                  <a:pt x="8414933" y="0"/>
                </a:lnTo>
                <a:lnTo>
                  <a:pt x="8414933" y="5059479"/>
                </a:lnTo>
                <a:lnTo>
                  <a:pt x="0" y="5059479"/>
                </a:lnTo>
                <a:lnTo>
                  <a:pt x="0" y="0"/>
                </a:lnTo>
                <a:close/>
              </a:path>
            </a:pathLst>
          </a:custGeom>
          <a:blipFill>
            <a:blip r:embed="rId7"/>
            <a:stretch>
              <a:fillRect/>
            </a:stretch>
          </a:blipFill>
        </p:spPr>
      </p:sp>
      <p:sp>
        <p:nvSpPr>
          <p:cNvPr id="23" name="TextBox 23"/>
          <p:cNvSpPr txBox="1"/>
          <p:nvPr/>
        </p:nvSpPr>
        <p:spPr>
          <a:xfrm>
            <a:off x="1028700" y="970414"/>
            <a:ext cx="10828304" cy="1139190"/>
          </a:xfrm>
          <a:prstGeom prst="rect">
            <a:avLst/>
          </a:prstGeom>
        </p:spPr>
        <p:txBody>
          <a:bodyPr lIns="0" tIns="0" rIns="0" bIns="0" rtlCol="0" anchor="t">
            <a:spAutoFit/>
          </a:bodyPr>
          <a:lstStyle/>
          <a:p>
            <a:pPr algn="just">
              <a:lnSpc>
                <a:spcPts val="8880"/>
              </a:lnSpc>
            </a:pPr>
            <a:r>
              <a:rPr lang="en-US" sz="8000">
                <a:solidFill>
                  <a:srgbClr val="FFFFFF"/>
                </a:solidFill>
                <a:latin typeface="Saira Condensed Medium"/>
              </a:rPr>
              <a:t>Parameters The Might Affect</a:t>
            </a:r>
          </a:p>
        </p:txBody>
      </p:sp>
      <p:sp>
        <p:nvSpPr>
          <p:cNvPr id="24" name="TextBox 24"/>
          <p:cNvSpPr txBox="1"/>
          <p:nvPr/>
        </p:nvSpPr>
        <p:spPr>
          <a:xfrm>
            <a:off x="1028700" y="2277257"/>
            <a:ext cx="13485182" cy="782955"/>
          </a:xfrm>
          <a:prstGeom prst="rect">
            <a:avLst/>
          </a:prstGeom>
        </p:spPr>
        <p:txBody>
          <a:bodyPr lIns="0" tIns="0" rIns="0" bIns="0" rtlCol="0" anchor="t">
            <a:spAutoFit/>
          </a:bodyPr>
          <a:lstStyle/>
          <a:p>
            <a:pPr>
              <a:lnSpc>
                <a:spcPts val="3060"/>
              </a:lnSpc>
            </a:pPr>
            <a:r>
              <a:rPr lang="en-US" sz="3000">
                <a:solidFill>
                  <a:srgbClr val="FFFFFF"/>
                </a:solidFill>
                <a:latin typeface="TT Commons Pro Expanded"/>
              </a:rPr>
              <a:t>Following stated are the parameters that might act as an obstacle to our project</a:t>
            </a:r>
          </a:p>
        </p:txBody>
      </p:sp>
      <p:sp>
        <p:nvSpPr>
          <p:cNvPr id="25" name="TextBox 25"/>
          <p:cNvSpPr txBox="1"/>
          <p:nvPr/>
        </p:nvSpPr>
        <p:spPr>
          <a:xfrm>
            <a:off x="598623" y="6519966"/>
            <a:ext cx="2891526" cy="470535"/>
          </a:xfrm>
          <a:prstGeom prst="rect">
            <a:avLst/>
          </a:prstGeom>
        </p:spPr>
        <p:txBody>
          <a:bodyPr lIns="0" tIns="0" rIns="0" bIns="0" rtlCol="0" anchor="t">
            <a:spAutoFit/>
          </a:bodyPr>
          <a:lstStyle/>
          <a:p>
            <a:pPr algn="ctr">
              <a:lnSpc>
                <a:spcPts val="3569"/>
              </a:lnSpc>
            </a:pPr>
            <a:r>
              <a:rPr lang="en-US" sz="3499">
                <a:solidFill>
                  <a:srgbClr val="FFFFFF"/>
                </a:solidFill>
                <a:latin typeface="Saira Condensed Medium"/>
              </a:rPr>
              <a:t>MAX</a:t>
            </a:r>
          </a:p>
        </p:txBody>
      </p:sp>
      <p:sp>
        <p:nvSpPr>
          <p:cNvPr id="26" name="TextBox 26"/>
          <p:cNvSpPr txBox="1"/>
          <p:nvPr/>
        </p:nvSpPr>
        <p:spPr>
          <a:xfrm>
            <a:off x="3327239" y="6519966"/>
            <a:ext cx="2891526" cy="470535"/>
          </a:xfrm>
          <a:prstGeom prst="rect">
            <a:avLst/>
          </a:prstGeom>
        </p:spPr>
        <p:txBody>
          <a:bodyPr lIns="0" tIns="0" rIns="0" bIns="0" rtlCol="0" anchor="t">
            <a:spAutoFit/>
          </a:bodyPr>
          <a:lstStyle/>
          <a:p>
            <a:pPr algn="ctr">
              <a:lnSpc>
                <a:spcPts val="3569"/>
              </a:lnSpc>
            </a:pPr>
            <a:r>
              <a:rPr lang="en-US" sz="3499">
                <a:solidFill>
                  <a:srgbClr val="FFFFFF"/>
                </a:solidFill>
                <a:latin typeface="Saira Condensed Medium"/>
              </a:rPr>
              <a:t>MAX</a:t>
            </a:r>
          </a:p>
        </p:txBody>
      </p:sp>
      <p:sp>
        <p:nvSpPr>
          <p:cNvPr id="27" name="TextBox 27"/>
          <p:cNvSpPr txBox="1"/>
          <p:nvPr/>
        </p:nvSpPr>
        <p:spPr>
          <a:xfrm>
            <a:off x="6055856" y="6519966"/>
            <a:ext cx="2891526" cy="470535"/>
          </a:xfrm>
          <a:prstGeom prst="rect">
            <a:avLst/>
          </a:prstGeom>
        </p:spPr>
        <p:txBody>
          <a:bodyPr lIns="0" tIns="0" rIns="0" bIns="0" rtlCol="0" anchor="t">
            <a:spAutoFit/>
          </a:bodyPr>
          <a:lstStyle/>
          <a:p>
            <a:pPr algn="ctr">
              <a:lnSpc>
                <a:spcPts val="3569"/>
              </a:lnSpc>
            </a:pPr>
            <a:r>
              <a:rPr lang="en-US" sz="3499">
                <a:solidFill>
                  <a:srgbClr val="FFFFFF"/>
                </a:solidFill>
                <a:latin typeface="Saira Condensed Medium"/>
              </a:rPr>
              <a:t>RUNNABLE</a:t>
            </a:r>
          </a:p>
        </p:txBody>
      </p:sp>
      <p:sp>
        <p:nvSpPr>
          <p:cNvPr id="28" name="TextBox 28"/>
          <p:cNvSpPr txBox="1"/>
          <p:nvPr/>
        </p:nvSpPr>
        <p:spPr>
          <a:xfrm>
            <a:off x="408850" y="7178998"/>
            <a:ext cx="3271073" cy="6858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HEIGHT</a:t>
            </a:r>
          </a:p>
        </p:txBody>
      </p:sp>
      <p:sp>
        <p:nvSpPr>
          <p:cNvPr id="29" name="TextBox 29"/>
          <p:cNvSpPr txBox="1"/>
          <p:nvPr/>
        </p:nvSpPr>
        <p:spPr>
          <a:xfrm>
            <a:off x="3137466" y="7178998"/>
            <a:ext cx="3271073" cy="6858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SPEED</a:t>
            </a:r>
          </a:p>
        </p:txBody>
      </p:sp>
      <p:sp>
        <p:nvSpPr>
          <p:cNvPr id="30" name="TextBox 30"/>
          <p:cNvSpPr txBox="1"/>
          <p:nvPr/>
        </p:nvSpPr>
        <p:spPr>
          <a:xfrm>
            <a:off x="5866082" y="7178998"/>
            <a:ext cx="3271073" cy="6858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BATTERY</a:t>
            </a:r>
          </a:p>
        </p:txBody>
      </p:sp>
      <p:sp>
        <p:nvSpPr>
          <p:cNvPr id="31" name="Freeform 31"/>
          <p:cNvSpPr/>
          <p:nvPr/>
        </p:nvSpPr>
        <p:spPr>
          <a:xfrm flipV="1">
            <a:off x="14633625" y="0"/>
            <a:ext cx="2625675" cy="3282094"/>
          </a:xfrm>
          <a:custGeom>
            <a:avLst/>
            <a:gdLst/>
            <a:ahLst/>
            <a:cxnLst/>
            <a:rect l="l" t="t" r="r" b="b"/>
            <a:pathLst>
              <a:path w="2625675" h="3282094">
                <a:moveTo>
                  <a:pt x="0" y="3282094"/>
                </a:moveTo>
                <a:lnTo>
                  <a:pt x="2625675" y="3282094"/>
                </a:lnTo>
                <a:lnTo>
                  <a:pt x="2625675" y="0"/>
                </a:lnTo>
                <a:lnTo>
                  <a:pt x="0" y="0"/>
                </a:lnTo>
                <a:lnTo>
                  <a:pt x="0" y="3282094"/>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2" name="AutoShape 32"/>
          <p:cNvSpPr/>
          <p:nvPr/>
        </p:nvSpPr>
        <p:spPr>
          <a:xfrm rot="10931">
            <a:off x="1028681" y="8143293"/>
            <a:ext cx="7488642" cy="0"/>
          </a:xfrm>
          <a:prstGeom prst="line">
            <a:avLst/>
          </a:prstGeom>
          <a:ln w="47625" cap="flat">
            <a:solidFill>
              <a:srgbClr val="FFFFFF"/>
            </a:solidFill>
            <a:prstDash val="solid"/>
            <a:headEnd type="oval" w="lg" len="lg"/>
            <a:tailEnd type="oval" w="lg" len="lg"/>
          </a:ln>
        </p:spPr>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4333404"/>
            <a:ext cx="7217125" cy="3401070"/>
          </a:xfrm>
          <a:custGeom>
            <a:avLst/>
            <a:gdLst/>
            <a:ahLst/>
            <a:cxnLst/>
            <a:rect l="l" t="t" r="r" b="b"/>
            <a:pathLst>
              <a:path w="7217125" h="3401070">
                <a:moveTo>
                  <a:pt x="0" y="0"/>
                </a:moveTo>
                <a:lnTo>
                  <a:pt x="7217125" y="0"/>
                </a:lnTo>
                <a:lnTo>
                  <a:pt x="7217125" y="3401071"/>
                </a:lnTo>
                <a:lnTo>
                  <a:pt x="0" y="3401071"/>
                </a:lnTo>
                <a:lnTo>
                  <a:pt x="0" y="0"/>
                </a:lnTo>
                <a:close/>
              </a:path>
            </a:pathLst>
          </a:custGeom>
          <a:blipFill>
            <a:blip r:embed="rId3"/>
            <a:stretch>
              <a:fillRect/>
            </a:stretch>
          </a:blipFill>
        </p:spPr>
      </p:sp>
      <p:sp>
        <p:nvSpPr>
          <p:cNvPr id="4" name="Freeform 4"/>
          <p:cNvSpPr/>
          <p:nvPr/>
        </p:nvSpPr>
        <p:spPr>
          <a:xfrm>
            <a:off x="9507573" y="4333404"/>
            <a:ext cx="7751727" cy="3401070"/>
          </a:xfrm>
          <a:custGeom>
            <a:avLst/>
            <a:gdLst/>
            <a:ahLst/>
            <a:cxnLst/>
            <a:rect l="l" t="t" r="r" b="b"/>
            <a:pathLst>
              <a:path w="7751727" h="3401070">
                <a:moveTo>
                  <a:pt x="0" y="0"/>
                </a:moveTo>
                <a:lnTo>
                  <a:pt x="7751727" y="0"/>
                </a:lnTo>
                <a:lnTo>
                  <a:pt x="7751727" y="3401071"/>
                </a:lnTo>
                <a:lnTo>
                  <a:pt x="0" y="3401071"/>
                </a:lnTo>
                <a:lnTo>
                  <a:pt x="0" y="0"/>
                </a:lnTo>
                <a:close/>
              </a:path>
            </a:pathLst>
          </a:custGeom>
          <a:blipFill>
            <a:blip r:embed="rId4"/>
            <a:stretch>
              <a:fillRect/>
            </a:stretch>
          </a:blipFill>
        </p:spPr>
      </p:sp>
      <p:sp>
        <p:nvSpPr>
          <p:cNvPr id="5" name="TextBox 5"/>
          <p:cNvSpPr txBox="1"/>
          <p:nvPr/>
        </p:nvSpPr>
        <p:spPr>
          <a:xfrm>
            <a:off x="1857585" y="878582"/>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FUNCTIONALITY</a:t>
            </a:r>
          </a:p>
        </p:txBody>
      </p:sp>
      <p:sp>
        <p:nvSpPr>
          <p:cNvPr id="6" name="TextBox 6"/>
          <p:cNvSpPr txBox="1"/>
          <p:nvPr/>
        </p:nvSpPr>
        <p:spPr>
          <a:xfrm>
            <a:off x="1028700" y="2699027"/>
            <a:ext cx="16230600" cy="857250"/>
          </a:xfrm>
          <a:prstGeom prst="rect">
            <a:avLst/>
          </a:prstGeom>
        </p:spPr>
        <p:txBody>
          <a:bodyPr lIns="0" tIns="0" rIns="0" bIns="0" rtlCol="0" anchor="t">
            <a:spAutoFit/>
          </a:bodyPr>
          <a:lstStyle/>
          <a:p>
            <a:pPr algn="ctr">
              <a:lnSpc>
                <a:spcPts val="3300"/>
              </a:lnSpc>
            </a:pPr>
            <a:r>
              <a:rPr lang="en-US" sz="3000">
                <a:solidFill>
                  <a:srgbClr val="FFFFFF"/>
                </a:solidFill>
                <a:latin typeface="TT Commons Pro Expanded"/>
              </a:rPr>
              <a:t>What the drone delivery system can help with and will be able to monitor and deliver the medicines and related products to the remote areas.</a:t>
            </a:r>
          </a:p>
        </p:txBody>
      </p:sp>
      <p:grpSp>
        <p:nvGrpSpPr>
          <p:cNvPr id="7" name="Group 7"/>
          <p:cNvGrpSpPr/>
          <p:nvPr/>
        </p:nvGrpSpPr>
        <p:grpSpPr>
          <a:xfrm>
            <a:off x="2989360" y="8423908"/>
            <a:ext cx="3295806" cy="808917"/>
            <a:chOff x="0" y="0"/>
            <a:chExt cx="1132584" cy="277980"/>
          </a:xfrm>
        </p:grpSpPr>
        <p:sp>
          <p:nvSpPr>
            <p:cNvPr id="8" name="Freeform 8"/>
            <p:cNvSpPr/>
            <p:nvPr/>
          </p:nvSpPr>
          <p:spPr>
            <a:xfrm>
              <a:off x="0" y="0"/>
              <a:ext cx="1132584" cy="277980"/>
            </a:xfrm>
            <a:custGeom>
              <a:avLst/>
              <a:gdLst/>
              <a:ahLst/>
              <a:cxnLst/>
              <a:rect l="l" t="t" r="r" b="b"/>
              <a:pathLst>
                <a:path w="1132584" h="277980">
                  <a:moveTo>
                    <a:pt x="0" y="0"/>
                  </a:moveTo>
                  <a:lnTo>
                    <a:pt x="1132584" y="0"/>
                  </a:lnTo>
                  <a:lnTo>
                    <a:pt x="1132584" y="277980"/>
                  </a:lnTo>
                  <a:lnTo>
                    <a:pt x="0" y="277980"/>
                  </a:lnTo>
                  <a:close/>
                </a:path>
              </a:pathLst>
            </a:custGeom>
            <a:solidFill>
              <a:srgbClr val="FFFFFF"/>
            </a:solidFill>
          </p:spPr>
        </p:sp>
      </p:grpSp>
      <p:sp>
        <p:nvSpPr>
          <p:cNvPr id="9" name="TextBox 9"/>
          <p:cNvSpPr txBox="1"/>
          <p:nvPr/>
        </p:nvSpPr>
        <p:spPr>
          <a:xfrm>
            <a:off x="1028700" y="8462008"/>
            <a:ext cx="7217125" cy="723900"/>
          </a:xfrm>
          <a:prstGeom prst="rect">
            <a:avLst/>
          </a:prstGeom>
        </p:spPr>
        <p:txBody>
          <a:bodyPr lIns="0" tIns="0" rIns="0" bIns="0" rtlCol="0" anchor="t">
            <a:spAutoFit/>
          </a:bodyPr>
          <a:lstStyle/>
          <a:p>
            <a:pPr algn="ctr">
              <a:lnSpc>
                <a:spcPts val="5550"/>
              </a:lnSpc>
            </a:pPr>
            <a:r>
              <a:rPr lang="en-US" sz="5000" spc="500">
                <a:solidFill>
                  <a:srgbClr val="0B1B27"/>
                </a:solidFill>
                <a:latin typeface="Saira Condensed Medium"/>
              </a:rPr>
              <a:t>MONITOR</a:t>
            </a:r>
          </a:p>
        </p:txBody>
      </p:sp>
      <p:grpSp>
        <p:nvGrpSpPr>
          <p:cNvPr id="10" name="Group 10"/>
          <p:cNvGrpSpPr/>
          <p:nvPr/>
        </p:nvGrpSpPr>
        <p:grpSpPr>
          <a:xfrm>
            <a:off x="12002834" y="8423908"/>
            <a:ext cx="3295806" cy="808917"/>
            <a:chOff x="0" y="0"/>
            <a:chExt cx="1132584" cy="277980"/>
          </a:xfrm>
        </p:grpSpPr>
        <p:sp>
          <p:nvSpPr>
            <p:cNvPr id="11" name="Freeform 11"/>
            <p:cNvSpPr/>
            <p:nvPr/>
          </p:nvSpPr>
          <p:spPr>
            <a:xfrm>
              <a:off x="0" y="0"/>
              <a:ext cx="1132584" cy="277980"/>
            </a:xfrm>
            <a:custGeom>
              <a:avLst/>
              <a:gdLst/>
              <a:ahLst/>
              <a:cxnLst/>
              <a:rect l="l" t="t" r="r" b="b"/>
              <a:pathLst>
                <a:path w="1132584" h="277980">
                  <a:moveTo>
                    <a:pt x="0" y="0"/>
                  </a:moveTo>
                  <a:lnTo>
                    <a:pt x="1132584" y="0"/>
                  </a:lnTo>
                  <a:lnTo>
                    <a:pt x="1132584" y="277980"/>
                  </a:lnTo>
                  <a:lnTo>
                    <a:pt x="0" y="277980"/>
                  </a:lnTo>
                  <a:close/>
                </a:path>
              </a:pathLst>
            </a:custGeom>
            <a:solidFill>
              <a:srgbClr val="FFFFFF"/>
            </a:solidFill>
          </p:spPr>
        </p:sp>
      </p:grpSp>
      <p:sp>
        <p:nvSpPr>
          <p:cNvPr id="12" name="TextBox 12"/>
          <p:cNvSpPr txBox="1"/>
          <p:nvPr/>
        </p:nvSpPr>
        <p:spPr>
          <a:xfrm>
            <a:off x="10042175" y="8462008"/>
            <a:ext cx="7217125" cy="723900"/>
          </a:xfrm>
          <a:prstGeom prst="rect">
            <a:avLst/>
          </a:prstGeom>
        </p:spPr>
        <p:txBody>
          <a:bodyPr lIns="0" tIns="0" rIns="0" bIns="0" rtlCol="0" anchor="t">
            <a:spAutoFit/>
          </a:bodyPr>
          <a:lstStyle/>
          <a:p>
            <a:pPr algn="ctr">
              <a:lnSpc>
                <a:spcPts val="5550"/>
              </a:lnSpc>
            </a:pPr>
            <a:r>
              <a:rPr lang="en-US" sz="5000" spc="500">
                <a:solidFill>
                  <a:srgbClr val="0B1B27"/>
                </a:solidFill>
                <a:latin typeface="Saira Condensed Medium"/>
              </a:rPr>
              <a:t>DELIVERY</a:t>
            </a:r>
          </a:p>
        </p:txBody>
      </p:sp>
      <p:sp>
        <p:nvSpPr>
          <p:cNvPr id="13" name="AutoShape 13"/>
          <p:cNvSpPr/>
          <p:nvPr/>
        </p:nvSpPr>
        <p:spPr>
          <a:xfrm rot="7651">
            <a:off x="3794887" y="2220179"/>
            <a:ext cx="10698225" cy="0"/>
          </a:xfrm>
          <a:prstGeom prst="line">
            <a:avLst/>
          </a:prstGeom>
          <a:ln w="47625" cap="flat">
            <a:solidFill>
              <a:srgbClr val="FFFFFF"/>
            </a:solidFill>
            <a:prstDash val="solid"/>
            <a:headEnd type="oval" w="lg" len="lg"/>
            <a:tailEnd type="oval" w="lg" len="lg"/>
          </a:ln>
        </p:spPr>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857585" y="1104900"/>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Project Stage</a:t>
            </a:r>
          </a:p>
        </p:txBody>
      </p:sp>
      <p:grpSp>
        <p:nvGrpSpPr>
          <p:cNvPr id="4" name="Group 4"/>
          <p:cNvGrpSpPr/>
          <p:nvPr/>
        </p:nvGrpSpPr>
        <p:grpSpPr>
          <a:xfrm rot="-5400000">
            <a:off x="13797278" y="2328757"/>
            <a:ext cx="2282126" cy="4641918"/>
            <a:chOff x="0" y="0"/>
            <a:chExt cx="2771140" cy="5636588"/>
          </a:xfrm>
        </p:grpSpPr>
        <p:sp>
          <p:nvSpPr>
            <p:cNvPr id="5" name="Freeform 5"/>
            <p:cNvSpPr/>
            <p:nvPr/>
          </p:nvSpPr>
          <p:spPr>
            <a:xfrm>
              <a:off x="0" y="0"/>
              <a:ext cx="2771140" cy="5636589"/>
            </a:xfrm>
            <a:custGeom>
              <a:avLst/>
              <a:gdLst/>
              <a:ahLst/>
              <a:cxnLst/>
              <a:rect l="l" t="t" r="r" b="b"/>
              <a:pathLst>
                <a:path w="2771140" h="5636589">
                  <a:moveTo>
                    <a:pt x="0" y="0"/>
                  </a:moveTo>
                  <a:lnTo>
                    <a:pt x="0" y="4733618"/>
                  </a:lnTo>
                  <a:lnTo>
                    <a:pt x="1384300" y="5636589"/>
                  </a:lnTo>
                  <a:lnTo>
                    <a:pt x="2771140" y="4733618"/>
                  </a:lnTo>
                  <a:lnTo>
                    <a:pt x="2771140" y="0"/>
                  </a:lnTo>
                  <a:close/>
                </a:path>
              </a:pathLst>
            </a:custGeom>
            <a:solidFill>
              <a:srgbClr val="235170"/>
            </a:solidFill>
          </p:spPr>
        </p:sp>
      </p:grpSp>
      <p:grpSp>
        <p:nvGrpSpPr>
          <p:cNvPr id="6" name="Group 6"/>
          <p:cNvGrpSpPr/>
          <p:nvPr/>
        </p:nvGrpSpPr>
        <p:grpSpPr>
          <a:xfrm rot="-5400000">
            <a:off x="9934384" y="2328757"/>
            <a:ext cx="2282126" cy="4641918"/>
            <a:chOff x="0" y="0"/>
            <a:chExt cx="2771140" cy="5636588"/>
          </a:xfrm>
        </p:grpSpPr>
        <p:sp>
          <p:nvSpPr>
            <p:cNvPr id="7" name="Freeform 7"/>
            <p:cNvSpPr/>
            <p:nvPr/>
          </p:nvSpPr>
          <p:spPr>
            <a:xfrm>
              <a:off x="0" y="0"/>
              <a:ext cx="2771140" cy="5636589"/>
            </a:xfrm>
            <a:custGeom>
              <a:avLst/>
              <a:gdLst/>
              <a:ahLst/>
              <a:cxnLst/>
              <a:rect l="l" t="t" r="r" b="b"/>
              <a:pathLst>
                <a:path w="2771140" h="5636589">
                  <a:moveTo>
                    <a:pt x="0" y="0"/>
                  </a:moveTo>
                  <a:lnTo>
                    <a:pt x="0" y="4733618"/>
                  </a:lnTo>
                  <a:lnTo>
                    <a:pt x="1384300" y="5636589"/>
                  </a:lnTo>
                  <a:lnTo>
                    <a:pt x="2771140" y="4733618"/>
                  </a:lnTo>
                  <a:lnTo>
                    <a:pt x="2771140" y="0"/>
                  </a:lnTo>
                  <a:close/>
                </a:path>
              </a:pathLst>
            </a:custGeom>
            <a:solidFill>
              <a:srgbClr val="0B1B27"/>
            </a:solidFill>
          </p:spPr>
        </p:sp>
      </p:grpSp>
      <p:grpSp>
        <p:nvGrpSpPr>
          <p:cNvPr id="8" name="Group 8"/>
          <p:cNvGrpSpPr/>
          <p:nvPr/>
        </p:nvGrpSpPr>
        <p:grpSpPr>
          <a:xfrm rot="-5400000">
            <a:off x="6071490" y="2328757"/>
            <a:ext cx="2282126" cy="4641918"/>
            <a:chOff x="0" y="0"/>
            <a:chExt cx="2771140" cy="5636588"/>
          </a:xfrm>
        </p:grpSpPr>
        <p:sp>
          <p:nvSpPr>
            <p:cNvPr id="9" name="Freeform 9"/>
            <p:cNvSpPr/>
            <p:nvPr/>
          </p:nvSpPr>
          <p:spPr>
            <a:xfrm>
              <a:off x="0" y="0"/>
              <a:ext cx="2771140" cy="5636589"/>
            </a:xfrm>
            <a:custGeom>
              <a:avLst/>
              <a:gdLst/>
              <a:ahLst/>
              <a:cxnLst/>
              <a:rect l="l" t="t" r="r" b="b"/>
              <a:pathLst>
                <a:path w="2771140" h="5636589">
                  <a:moveTo>
                    <a:pt x="0" y="0"/>
                  </a:moveTo>
                  <a:lnTo>
                    <a:pt x="0" y="4733618"/>
                  </a:lnTo>
                  <a:lnTo>
                    <a:pt x="1384300" y="5636589"/>
                  </a:lnTo>
                  <a:lnTo>
                    <a:pt x="2771140" y="4733618"/>
                  </a:lnTo>
                  <a:lnTo>
                    <a:pt x="2771140" y="0"/>
                  </a:lnTo>
                  <a:close/>
                </a:path>
              </a:pathLst>
            </a:custGeom>
            <a:solidFill>
              <a:srgbClr val="235170"/>
            </a:solidFill>
          </p:spPr>
        </p:sp>
      </p:grpSp>
      <p:grpSp>
        <p:nvGrpSpPr>
          <p:cNvPr id="10" name="Group 10"/>
          <p:cNvGrpSpPr/>
          <p:nvPr/>
        </p:nvGrpSpPr>
        <p:grpSpPr>
          <a:xfrm rot="-5400000">
            <a:off x="2208596" y="2328757"/>
            <a:ext cx="2282126" cy="4641918"/>
            <a:chOff x="0" y="0"/>
            <a:chExt cx="2771140" cy="5636588"/>
          </a:xfrm>
        </p:grpSpPr>
        <p:sp>
          <p:nvSpPr>
            <p:cNvPr id="11" name="Freeform 11"/>
            <p:cNvSpPr/>
            <p:nvPr/>
          </p:nvSpPr>
          <p:spPr>
            <a:xfrm>
              <a:off x="0" y="0"/>
              <a:ext cx="2771140" cy="5636589"/>
            </a:xfrm>
            <a:custGeom>
              <a:avLst/>
              <a:gdLst/>
              <a:ahLst/>
              <a:cxnLst/>
              <a:rect l="l" t="t" r="r" b="b"/>
              <a:pathLst>
                <a:path w="2771140" h="5636589">
                  <a:moveTo>
                    <a:pt x="0" y="0"/>
                  </a:moveTo>
                  <a:lnTo>
                    <a:pt x="0" y="4733618"/>
                  </a:lnTo>
                  <a:lnTo>
                    <a:pt x="1384300" y="5636589"/>
                  </a:lnTo>
                  <a:lnTo>
                    <a:pt x="2771140" y="4733618"/>
                  </a:lnTo>
                  <a:lnTo>
                    <a:pt x="2771140" y="0"/>
                  </a:lnTo>
                  <a:close/>
                </a:path>
              </a:pathLst>
            </a:custGeom>
            <a:solidFill>
              <a:srgbClr val="0B1B27"/>
            </a:solidFill>
          </p:spPr>
        </p:sp>
      </p:grpSp>
      <p:sp>
        <p:nvSpPr>
          <p:cNvPr id="12" name="TextBox 12"/>
          <p:cNvSpPr txBox="1"/>
          <p:nvPr/>
        </p:nvSpPr>
        <p:spPr>
          <a:xfrm>
            <a:off x="1028700" y="4088693"/>
            <a:ext cx="4641918" cy="1283971"/>
          </a:xfrm>
          <a:prstGeom prst="rect">
            <a:avLst/>
          </a:prstGeom>
        </p:spPr>
        <p:txBody>
          <a:bodyPr lIns="0" tIns="0" rIns="0" bIns="0" rtlCol="0" anchor="t">
            <a:spAutoFit/>
          </a:bodyPr>
          <a:lstStyle/>
          <a:p>
            <a:pPr algn="ctr">
              <a:lnSpc>
                <a:spcPts val="9690"/>
              </a:lnSpc>
            </a:pPr>
            <a:r>
              <a:rPr lang="en-US" sz="9500">
                <a:solidFill>
                  <a:srgbClr val="FFFFFF"/>
                </a:solidFill>
                <a:latin typeface="Saira Condensed Medium"/>
              </a:rPr>
              <a:t>01</a:t>
            </a:r>
          </a:p>
        </p:txBody>
      </p:sp>
      <p:sp>
        <p:nvSpPr>
          <p:cNvPr id="13" name="TextBox 13"/>
          <p:cNvSpPr txBox="1"/>
          <p:nvPr/>
        </p:nvSpPr>
        <p:spPr>
          <a:xfrm>
            <a:off x="4891594" y="4088693"/>
            <a:ext cx="4641918" cy="1283971"/>
          </a:xfrm>
          <a:prstGeom prst="rect">
            <a:avLst/>
          </a:prstGeom>
        </p:spPr>
        <p:txBody>
          <a:bodyPr lIns="0" tIns="0" rIns="0" bIns="0" rtlCol="0" anchor="t">
            <a:spAutoFit/>
          </a:bodyPr>
          <a:lstStyle/>
          <a:p>
            <a:pPr algn="ctr">
              <a:lnSpc>
                <a:spcPts val="9690"/>
              </a:lnSpc>
            </a:pPr>
            <a:r>
              <a:rPr lang="en-US" sz="9500">
                <a:solidFill>
                  <a:srgbClr val="FFFFFF"/>
                </a:solidFill>
                <a:latin typeface="Saira Condensed Medium"/>
              </a:rPr>
              <a:t>02</a:t>
            </a:r>
          </a:p>
        </p:txBody>
      </p:sp>
      <p:sp>
        <p:nvSpPr>
          <p:cNvPr id="14" name="TextBox 14"/>
          <p:cNvSpPr txBox="1"/>
          <p:nvPr/>
        </p:nvSpPr>
        <p:spPr>
          <a:xfrm>
            <a:off x="12617382" y="4088693"/>
            <a:ext cx="4641918" cy="1283971"/>
          </a:xfrm>
          <a:prstGeom prst="rect">
            <a:avLst/>
          </a:prstGeom>
        </p:spPr>
        <p:txBody>
          <a:bodyPr lIns="0" tIns="0" rIns="0" bIns="0" rtlCol="0" anchor="t">
            <a:spAutoFit/>
          </a:bodyPr>
          <a:lstStyle/>
          <a:p>
            <a:pPr algn="ctr">
              <a:lnSpc>
                <a:spcPts val="9690"/>
              </a:lnSpc>
            </a:pPr>
            <a:r>
              <a:rPr lang="en-US" sz="9500">
                <a:solidFill>
                  <a:srgbClr val="FFFFFF"/>
                </a:solidFill>
                <a:latin typeface="Saira Condensed Medium"/>
              </a:rPr>
              <a:t>04</a:t>
            </a:r>
          </a:p>
        </p:txBody>
      </p:sp>
      <p:sp>
        <p:nvSpPr>
          <p:cNvPr id="15" name="TextBox 15"/>
          <p:cNvSpPr txBox="1"/>
          <p:nvPr/>
        </p:nvSpPr>
        <p:spPr>
          <a:xfrm>
            <a:off x="8754488" y="4088693"/>
            <a:ext cx="4641918" cy="1283971"/>
          </a:xfrm>
          <a:prstGeom prst="rect">
            <a:avLst/>
          </a:prstGeom>
        </p:spPr>
        <p:txBody>
          <a:bodyPr lIns="0" tIns="0" rIns="0" bIns="0" rtlCol="0" anchor="t">
            <a:spAutoFit/>
          </a:bodyPr>
          <a:lstStyle/>
          <a:p>
            <a:pPr algn="ctr">
              <a:lnSpc>
                <a:spcPts val="9690"/>
              </a:lnSpc>
            </a:pPr>
            <a:r>
              <a:rPr lang="en-US" sz="9500">
                <a:solidFill>
                  <a:srgbClr val="FFFFFF"/>
                </a:solidFill>
                <a:latin typeface="Saira Condensed Medium"/>
              </a:rPr>
              <a:t>03</a:t>
            </a:r>
          </a:p>
        </p:txBody>
      </p:sp>
      <p:sp>
        <p:nvSpPr>
          <p:cNvPr id="16" name="TextBox 16"/>
          <p:cNvSpPr txBox="1"/>
          <p:nvPr/>
        </p:nvSpPr>
        <p:spPr>
          <a:xfrm>
            <a:off x="1438485" y="6552256"/>
            <a:ext cx="3922074" cy="1267460"/>
          </a:xfrm>
          <a:prstGeom prst="rect">
            <a:avLst/>
          </a:prstGeom>
        </p:spPr>
        <p:txBody>
          <a:bodyPr lIns="0" tIns="0" rIns="0" bIns="0" rtlCol="0" anchor="t">
            <a:spAutoFit/>
          </a:bodyPr>
          <a:lstStyle/>
          <a:p>
            <a:pPr marL="496571" lvl="1" indent="-248285">
              <a:lnSpc>
                <a:spcPts val="2530"/>
              </a:lnSpc>
              <a:buFont typeface="Arial"/>
              <a:buChar char="•"/>
            </a:pPr>
            <a:r>
              <a:rPr lang="en-US" sz="2300">
                <a:solidFill>
                  <a:srgbClr val="FFFFFF"/>
                </a:solidFill>
                <a:latin typeface="TT Commons Pro Expanded"/>
              </a:rPr>
              <a:t>Ideation</a:t>
            </a:r>
          </a:p>
          <a:p>
            <a:pPr marL="496571" lvl="1" indent="-248285">
              <a:lnSpc>
                <a:spcPts val="2530"/>
              </a:lnSpc>
              <a:buFont typeface="Arial"/>
              <a:buChar char="•"/>
            </a:pPr>
            <a:r>
              <a:rPr lang="en-US" sz="2300">
                <a:solidFill>
                  <a:srgbClr val="FFFFFF"/>
                </a:solidFill>
                <a:latin typeface="TT Commons Pro Expanded"/>
              </a:rPr>
              <a:t>Designing</a:t>
            </a:r>
          </a:p>
          <a:p>
            <a:pPr marL="496571" lvl="1" indent="-248285">
              <a:lnSpc>
                <a:spcPts val="2530"/>
              </a:lnSpc>
              <a:buFont typeface="Arial"/>
              <a:buChar char="•"/>
            </a:pPr>
            <a:r>
              <a:rPr lang="en-US" sz="2300">
                <a:solidFill>
                  <a:srgbClr val="FFFFFF"/>
                </a:solidFill>
                <a:latin typeface="TT Commons Pro Expanded"/>
              </a:rPr>
              <a:t>Documentation</a:t>
            </a:r>
          </a:p>
          <a:p>
            <a:pPr marL="496571" lvl="1" indent="-248285">
              <a:lnSpc>
                <a:spcPts val="2530"/>
              </a:lnSpc>
              <a:buFont typeface="Arial"/>
              <a:buChar char="•"/>
            </a:pPr>
            <a:r>
              <a:rPr lang="en-US" sz="2300">
                <a:solidFill>
                  <a:srgbClr val="FFFFFF"/>
                </a:solidFill>
                <a:latin typeface="TT Commons Pro Expanded"/>
              </a:rPr>
              <a:t>Prototyping</a:t>
            </a:r>
          </a:p>
        </p:txBody>
      </p:sp>
      <p:sp>
        <p:nvSpPr>
          <p:cNvPr id="17" name="TextBox 17"/>
          <p:cNvSpPr txBox="1"/>
          <p:nvPr/>
        </p:nvSpPr>
        <p:spPr>
          <a:xfrm>
            <a:off x="5360559" y="6552256"/>
            <a:ext cx="6857444" cy="638810"/>
          </a:xfrm>
          <a:prstGeom prst="rect">
            <a:avLst/>
          </a:prstGeom>
        </p:spPr>
        <p:txBody>
          <a:bodyPr lIns="0" tIns="0" rIns="0" bIns="0" rtlCol="0" anchor="t">
            <a:spAutoFit/>
          </a:bodyPr>
          <a:lstStyle/>
          <a:p>
            <a:pPr marL="496571" lvl="1" indent="-248285">
              <a:lnSpc>
                <a:spcPts val="2530"/>
              </a:lnSpc>
              <a:buFont typeface="Arial"/>
              <a:buChar char="•"/>
            </a:pPr>
            <a:r>
              <a:rPr lang="en-US" sz="2300">
                <a:solidFill>
                  <a:srgbClr val="FFFFFF"/>
                </a:solidFill>
                <a:latin typeface="TT Commons Pro Expanded"/>
              </a:rPr>
              <a:t>Website Development</a:t>
            </a:r>
          </a:p>
          <a:p>
            <a:pPr marL="496571" lvl="1" indent="-248285">
              <a:lnSpc>
                <a:spcPts val="2530"/>
              </a:lnSpc>
              <a:buFont typeface="Arial"/>
              <a:buChar char="•"/>
            </a:pPr>
            <a:r>
              <a:rPr lang="en-US" sz="2300">
                <a:solidFill>
                  <a:srgbClr val="FFFFFF"/>
                </a:solidFill>
                <a:latin typeface="TT Commons Pro Expanded"/>
              </a:rPr>
              <a:t>Portal Development</a:t>
            </a:r>
          </a:p>
        </p:txBody>
      </p:sp>
      <p:sp>
        <p:nvSpPr>
          <p:cNvPr id="18" name="TextBox 18"/>
          <p:cNvSpPr txBox="1"/>
          <p:nvPr/>
        </p:nvSpPr>
        <p:spPr>
          <a:xfrm>
            <a:off x="9323781" y="6552256"/>
            <a:ext cx="3914452" cy="1267460"/>
          </a:xfrm>
          <a:prstGeom prst="rect">
            <a:avLst/>
          </a:prstGeom>
        </p:spPr>
        <p:txBody>
          <a:bodyPr lIns="0" tIns="0" rIns="0" bIns="0" rtlCol="0" anchor="t">
            <a:spAutoFit/>
          </a:bodyPr>
          <a:lstStyle/>
          <a:p>
            <a:pPr marL="496571" lvl="1" indent="-248285">
              <a:lnSpc>
                <a:spcPts val="2530"/>
              </a:lnSpc>
              <a:buFont typeface="Arial"/>
              <a:buChar char="•"/>
            </a:pPr>
            <a:r>
              <a:rPr lang="en-US" sz="2300">
                <a:solidFill>
                  <a:srgbClr val="FFFFFF"/>
                </a:solidFill>
                <a:latin typeface="TT Commons Pro Expanded"/>
              </a:rPr>
              <a:t>Implementation of</a:t>
            </a:r>
          </a:p>
          <a:p>
            <a:pPr>
              <a:lnSpc>
                <a:spcPts val="2530"/>
              </a:lnSpc>
            </a:pPr>
            <a:r>
              <a:rPr lang="en-US" sz="2300">
                <a:solidFill>
                  <a:srgbClr val="FFFFFF"/>
                </a:solidFill>
                <a:latin typeface="TT Commons Pro Expanded"/>
              </a:rPr>
              <a:t>Machine Learning Algos</a:t>
            </a:r>
          </a:p>
          <a:p>
            <a:pPr>
              <a:lnSpc>
                <a:spcPts val="2530"/>
              </a:lnSpc>
            </a:pPr>
            <a:r>
              <a:rPr lang="en-US" sz="2300">
                <a:solidFill>
                  <a:srgbClr val="FFFFFF"/>
                </a:solidFill>
                <a:latin typeface="TT Commons Pro Expanded"/>
              </a:rPr>
              <a:t>and Models to create </a:t>
            </a:r>
          </a:p>
          <a:p>
            <a:pPr>
              <a:lnSpc>
                <a:spcPts val="2530"/>
              </a:lnSpc>
            </a:pPr>
            <a:r>
              <a:rPr lang="en-US" sz="2300">
                <a:solidFill>
                  <a:srgbClr val="FFFFFF"/>
                </a:solidFill>
                <a:latin typeface="TT Commons Pro Expanded"/>
              </a:rPr>
              <a:t>self trained models.</a:t>
            </a:r>
          </a:p>
        </p:txBody>
      </p:sp>
      <p:sp>
        <p:nvSpPr>
          <p:cNvPr id="19" name="TextBox 19"/>
          <p:cNvSpPr txBox="1"/>
          <p:nvPr/>
        </p:nvSpPr>
        <p:spPr>
          <a:xfrm>
            <a:off x="13238233" y="6552256"/>
            <a:ext cx="5049767" cy="638810"/>
          </a:xfrm>
          <a:prstGeom prst="rect">
            <a:avLst/>
          </a:prstGeom>
        </p:spPr>
        <p:txBody>
          <a:bodyPr lIns="0" tIns="0" rIns="0" bIns="0" rtlCol="0" anchor="t">
            <a:spAutoFit/>
          </a:bodyPr>
          <a:lstStyle/>
          <a:p>
            <a:pPr marL="496571" lvl="1" indent="-248285">
              <a:lnSpc>
                <a:spcPts val="2530"/>
              </a:lnSpc>
              <a:buFont typeface="Arial"/>
              <a:buChar char="•"/>
            </a:pPr>
            <a:r>
              <a:rPr lang="en-US" sz="2300">
                <a:solidFill>
                  <a:srgbClr val="FFFFFF"/>
                </a:solidFill>
                <a:latin typeface="TT Commons Pro Expanded"/>
              </a:rPr>
              <a:t>Deployment of the Model</a:t>
            </a:r>
          </a:p>
          <a:p>
            <a:pPr marL="496571" lvl="1" indent="-248285">
              <a:lnSpc>
                <a:spcPts val="2530"/>
              </a:lnSpc>
              <a:buFont typeface="Arial"/>
              <a:buChar char="•"/>
            </a:pPr>
            <a:r>
              <a:rPr lang="en-US" sz="2300">
                <a:solidFill>
                  <a:srgbClr val="FFFFFF"/>
                </a:solidFill>
                <a:latin typeface="TT Commons Pro Expanded"/>
              </a:rPr>
              <a:t>Implementation of the project</a:t>
            </a:r>
          </a:p>
        </p:txBody>
      </p:sp>
      <p:sp>
        <p:nvSpPr>
          <p:cNvPr id="20" name="AutoShape 20"/>
          <p:cNvSpPr/>
          <p:nvPr/>
        </p:nvSpPr>
        <p:spPr>
          <a:xfrm rot="7651">
            <a:off x="3794887" y="9198769"/>
            <a:ext cx="10698225" cy="0"/>
          </a:xfrm>
          <a:prstGeom prst="line">
            <a:avLst/>
          </a:prstGeom>
          <a:ln w="47625" cap="flat">
            <a:solidFill>
              <a:srgbClr val="FFFFFF"/>
            </a:solidFill>
            <a:prstDash val="solid"/>
            <a:headEnd type="oval" w="lg" len="lg"/>
            <a:tailEnd type="oval" w="lg" len="lg"/>
          </a:ln>
        </p:spPr>
      </p:sp>
      <p:sp>
        <p:nvSpPr>
          <p:cNvPr id="21" name="TextBox 21"/>
          <p:cNvSpPr txBox="1"/>
          <p:nvPr/>
        </p:nvSpPr>
        <p:spPr>
          <a:xfrm>
            <a:off x="1857585" y="2320290"/>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Using AGILE Methodology</a:t>
            </a:r>
          </a:p>
        </p:txBody>
      </p:sp>
    </p:spTree>
  </p:cSld>
  <p:clrMapOvr>
    <a:masterClrMapping/>
  </p:clrMapOvr>
  <mc:AlternateContent xmlns:mc="http://schemas.openxmlformats.org/markup-compatibility/2006">
    <mc:Choice xmlns:p14="http://schemas.microsoft.com/office/powerpoint/2010/main" Requires="p14">
      <p:transition spd="slow" p14:dur="8000">
        <p:push dir="u"/>
      </p:transition>
    </mc:Choice>
    <mc:Fallback>
      <p:transition spd="slow">
        <p:push dir="u"/>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549</Words>
  <Application>Microsoft Office PowerPoint</Application>
  <PresentationFormat>Custom</PresentationFormat>
  <Paragraphs>103</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Saira Condensed Medium</vt:lpstr>
      <vt:lpstr>Saira Condensed</vt:lpstr>
      <vt:lpstr>Saira Condensed Ultra-Bold</vt:lpstr>
      <vt:lpstr>Calibri</vt:lpstr>
      <vt:lpstr>TT Commons Pro Expanded</vt:lpstr>
      <vt:lpstr>TT Commons Pro Expanded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Fusion</dc:title>
  <cp:lastModifiedBy>Riya Singh</cp:lastModifiedBy>
  <cp:revision>2</cp:revision>
  <dcterms:created xsi:type="dcterms:W3CDTF">2006-08-16T00:00:00Z</dcterms:created>
  <dcterms:modified xsi:type="dcterms:W3CDTF">2024-02-17T14:55:23Z</dcterms:modified>
  <dc:identifier>DAF9DOjChNA</dc:identifier>
</cp:coreProperties>
</file>